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9" r:id="rId3"/>
    <p:sldId id="301" r:id="rId4"/>
    <p:sldId id="302" r:id="rId5"/>
    <p:sldId id="261" r:id="rId6"/>
    <p:sldId id="312" r:id="rId7"/>
    <p:sldId id="262" r:id="rId8"/>
    <p:sldId id="263" r:id="rId9"/>
    <p:sldId id="311" r:id="rId10"/>
    <p:sldId id="303" r:id="rId11"/>
    <p:sldId id="264" r:id="rId12"/>
    <p:sldId id="268" r:id="rId13"/>
    <p:sldId id="269" r:id="rId14"/>
    <p:sldId id="313" r:id="rId15"/>
    <p:sldId id="270" r:id="rId16"/>
    <p:sldId id="314" r:id="rId17"/>
    <p:sldId id="271" r:id="rId18"/>
    <p:sldId id="272" r:id="rId19"/>
    <p:sldId id="273" r:id="rId20"/>
    <p:sldId id="275" r:id="rId21"/>
    <p:sldId id="276" r:id="rId22"/>
    <p:sldId id="277" r:id="rId23"/>
    <p:sldId id="309" r:id="rId24"/>
    <p:sldId id="308" r:id="rId25"/>
    <p:sldId id="278" r:id="rId26"/>
    <p:sldId id="279" r:id="rId27"/>
    <p:sldId id="307" r:id="rId28"/>
    <p:sldId id="284" r:id="rId29"/>
    <p:sldId id="285" r:id="rId30"/>
    <p:sldId id="286" r:id="rId31"/>
    <p:sldId id="287" r:id="rId32"/>
    <p:sldId id="290" r:id="rId33"/>
    <p:sldId id="291" r:id="rId34"/>
    <p:sldId id="292" r:id="rId35"/>
    <p:sldId id="294" r:id="rId36"/>
    <p:sldId id="295" r:id="rId37"/>
    <p:sldId id="304" r:id="rId38"/>
    <p:sldId id="296" r:id="rId39"/>
    <p:sldId id="298" r:id="rId40"/>
    <p:sldId id="306" r:id="rId41"/>
    <p:sldId id="305" r:id="rId42"/>
    <p:sldId id="299" r:id="rId43"/>
    <p:sldId id="300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7" autoAdjust="0"/>
  </p:normalViewPr>
  <p:slideViewPr>
    <p:cSldViewPr>
      <p:cViewPr>
        <p:scale>
          <a:sx n="87" d="100"/>
          <a:sy n="87" d="100"/>
        </p:scale>
        <p:origin x="-834" y="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70"/>
    </p:cViewPr>
  </p:sorterViewPr>
  <p:notesViewPr>
    <p:cSldViewPr>
      <p:cViewPr varScale="1">
        <p:scale>
          <a:sx n="89" d="100"/>
          <a:sy n="89" d="100"/>
        </p:scale>
        <p:origin x="-1878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F572A-58F8-4095-8A83-785715246FEA}" type="datetimeFigureOut">
              <a:rPr lang="ru-RU" smtClean="0"/>
              <a:t>06.11.2014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E7B79-CC2C-49E3-8A5C-5EF35ABD61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89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E7B79-CC2C-49E3-8A5C-5EF35ABD616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67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C9F8-988E-4148-8299-A996113681AC}" type="datetimeFigureOut">
              <a:rPr lang="ru-RU" smtClean="0"/>
              <a:t>06.11.2014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7B50-0FE8-4271-9316-7398FC3910F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44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C9F8-988E-4148-8299-A996113681AC}" type="datetimeFigureOut">
              <a:rPr lang="ru-RU" smtClean="0"/>
              <a:t>06.11.2014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7B50-0FE8-4271-9316-7398FC3910F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76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C9F8-988E-4148-8299-A996113681AC}" type="datetimeFigureOut">
              <a:rPr lang="ru-RU" smtClean="0"/>
              <a:t>06.11.2014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7B50-0FE8-4271-9316-7398FC3910F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09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C9F8-988E-4148-8299-A996113681AC}" type="datetimeFigureOut">
              <a:rPr lang="ru-RU" smtClean="0"/>
              <a:t>06.11.2014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7B50-0FE8-4271-9316-7398FC3910F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07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C9F8-988E-4148-8299-A996113681AC}" type="datetimeFigureOut">
              <a:rPr lang="ru-RU" smtClean="0"/>
              <a:t>06.11.2014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7B50-0FE8-4271-9316-7398FC3910F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26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C9F8-988E-4148-8299-A996113681AC}" type="datetimeFigureOut">
              <a:rPr lang="ru-RU" smtClean="0"/>
              <a:t>06.11.2014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7B50-0FE8-4271-9316-7398FC3910F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57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C9F8-988E-4148-8299-A996113681AC}" type="datetimeFigureOut">
              <a:rPr lang="ru-RU" smtClean="0"/>
              <a:t>06.11.2014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7B50-0FE8-4271-9316-7398FC3910F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205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C9F8-988E-4148-8299-A996113681AC}" type="datetimeFigureOut">
              <a:rPr lang="ru-RU" smtClean="0"/>
              <a:t>06.11.2014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7B50-0FE8-4271-9316-7398FC3910F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39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C9F8-988E-4148-8299-A996113681AC}" type="datetimeFigureOut">
              <a:rPr lang="ru-RU" smtClean="0"/>
              <a:t>06.11.2014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7B50-0FE8-4271-9316-7398FC3910F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63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C9F8-988E-4148-8299-A996113681AC}" type="datetimeFigureOut">
              <a:rPr lang="ru-RU" smtClean="0"/>
              <a:t>06.11.2014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7B50-0FE8-4271-9316-7398FC3910F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608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C9F8-988E-4148-8299-A996113681AC}" type="datetimeFigureOut">
              <a:rPr lang="ru-RU" smtClean="0"/>
              <a:t>06.11.2014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7B50-0FE8-4271-9316-7398FC3910F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33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2C9F8-988E-4148-8299-A996113681AC}" type="datetimeFigureOut">
              <a:rPr lang="ru-RU" smtClean="0"/>
              <a:t>06.11.2014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87B50-0FE8-4271-9316-7398FC3910F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94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eg"/><Relationship Id="rId14" Type="http://schemas.openxmlformats.org/officeDocument/2006/relationships/image" Target="../media/image1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hyperlink" Target="http://www.kino-teatr.ru/teatr/acter/m/sov/383208/foto/514737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33" y="-41712"/>
            <a:ext cx="9164433" cy="7317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8928992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5300" b="1" i="1" dirty="0" smtClean="0"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Имя  в  </a:t>
            </a:r>
            <a:r>
              <a:rPr lang="ru-RU" sz="5300" b="1" i="1" dirty="0"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культуре </a:t>
            </a:r>
            <a:r>
              <a:rPr lang="ru-RU" sz="5300" b="1" i="1" dirty="0" smtClean="0"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/>
            </a:r>
            <a:br>
              <a:rPr lang="ru-RU" sz="5300" b="1" i="1" dirty="0" smtClean="0"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</a:br>
            <a:r>
              <a:rPr lang="ru-RU" sz="5300" b="1" i="1" dirty="0" smtClean="0"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Новосибирской  области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" y="5420450"/>
            <a:ext cx="2476719" cy="1855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7" y="2188888"/>
            <a:ext cx="2267743" cy="1700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291" y="3954021"/>
            <a:ext cx="2039888" cy="1529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76" y="5424226"/>
            <a:ext cx="1524000" cy="1115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327" y="3572803"/>
            <a:ext cx="1771318" cy="2032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" y="2780928"/>
            <a:ext cx="1303285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14" y="1936126"/>
            <a:ext cx="1954408" cy="1954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52" y="5684871"/>
            <a:ext cx="1286248" cy="1768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479" y="5216912"/>
            <a:ext cx="1833232" cy="2460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67" y="3723991"/>
            <a:ext cx="1161390" cy="1696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54" y="3954021"/>
            <a:ext cx="1586073" cy="1652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802" y="2722144"/>
            <a:ext cx="1514326" cy="2169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986" y="5428492"/>
            <a:ext cx="1600200" cy="201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870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912768" cy="1354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МЕЛЬНИКОВ </a:t>
            </a:r>
            <a:b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Михаил </a:t>
            </a:r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Никифорович </a:t>
            </a:r>
            <a:endParaRPr lang="ru-RU" b="1" dirty="0"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3312368" cy="424847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1920" y="1844824"/>
            <a:ext cx="5112568" cy="46085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Годы жизни: 1923-1998.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Крупнейший фольклорист, этнолог, педагог, ученый, писатель, профессор.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С 1963 по 1998г. работал в НГПУ.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Организатор фольклорных экспедиций по Новосибирской области.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Автор, редактор и составитель  многочисленных научных трудов.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Основоположник многих начинаний за сохранение традиционной культуры.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Участник Великой Отечественной Войны. Награжден орденами Отечественной войны 2-й степени, «Знак почета», медалями.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0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vi-VN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З</a:t>
            </a:r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АВОЛОКИН  </a:t>
            </a:r>
            <a:r>
              <a:rPr lang="vi-VN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Геннадий Дмитриевич</a:t>
            </a:r>
            <a:endParaRPr lang="ru-RU" b="1" dirty="0"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4824536" cy="518457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Годы жизни: 1948 – 2001.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Русский </a:t>
            </a:r>
            <a:r>
              <a:rPr lang="ru-RU" sz="2400" b="1" dirty="0">
                <a:solidFill>
                  <a:srgbClr val="002060"/>
                </a:solidFill>
              </a:rPr>
              <a:t>композитор, баянист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и </a:t>
            </a:r>
            <a:r>
              <a:rPr lang="ru-RU" sz="2400" b="1" dirty="0">
                <a:solidFill>
                  <a:srgbClr val="002060"/>
                </a:solidFill>
              </a:rPr>
              <a:t>гармонист, поэт.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Народный </a:t>
            </a:r>
            <a:r>
              <a:rPr lang="ru-RU" sz="2400" b="1" dirty="0">
                <a:solidFill>
                  <a:srgbClr val="002060"/>
                </a:solidFill>
              </a:rPr>
              <a:t>артист Российской Федерации (1995</a:t>
            </a:r>
            <a:r>
              <a:rPr lang="ru-RU" sz="2400" b="1" dirty="0" smtClean="0">
                <a:solidFill>
                  <a:srgbClr val="002060"/>
                </a:solidFill>
              </a:rPr>
              <a:t>). Организатор ансамбля       «Частушка». Наибольшую </a:t>
            </a:r>
            <a:r>
              <a:rPr lang="ru-RU" sz="2400" b="1" dirty="0">
                <a:solidFill>
                  <a:srgbClr val="002060"/>
                </a:solidFill>
              </a:rPr>
              <a:t>известность и популярность получил как основатель и ведущий телепередачи о русской народной музыкальной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и </a:t>
            </a:r>
            <a:r>
              <a:rPr lang="ru-RU" sz="2400" b="1" dirty="0">
                <a:solidFill>
                  <a:srgbClr val="002060"/>
                </a:solidFill>
              </a:rPr>
              <a:t>песенной </a:t>
            </a:r>
            <a:r>
              <a:rPr lang="ru-RU" sz="2400" b="1" dirty="0" smtClean="0">
                <a:solidFill>
                  <a:srgbClr val="002060"/>
                </a:solidFill>
              </a:rPr>
              <a:t>культуре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«Играй, </a:t>
            </a:r>
            <a:r>
              <a:rPr lang="ru-RU" sz="2400" b="1" dirty="0" smtClean="0">
                <a:solidFill>
                  <a:srgbClr val="002060"/>
                </a:solidFill>
              </a:rPr>
              <a:t>гармонь!»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56792"/>
            <a:ext cx="3672408" cy="453650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0738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МОЧАЛОВ  Вячеслав Викторович</a:t>
            </a:r>
            <a:endParaRPr lang="ru-RU" b="1" dirty="0"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72816"/>
            <a:ext cx="3168352" cy="403244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9" name="Прямоугольник 8"/>
          <p:cNvSpPr/>
          <p:nvPr/>
        </p:nvSpPr>
        <p:spPr>
          <a:xfrm>
            <a:off x="395536" y="1628800"/>
            <a:ext cx="4752528" cy="47089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Годы жизни: 1938 – 2010.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Народный артист РФ, заслуженный деятель искусства России.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Художественный руководитель Государственного </a:t>
            </a:r>
            <a:r>
              <a:rPr lang="ru-RU" sz="2000" b="1" dirty="0">
                <a:solidFill>
                  <a:srgbClr val="002060"/>
                </a:solidFill>
              </a:rPr>
              <a:t>академического Сибирского русского народного хора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 </a:t>
            </a:r>
            <a:r>
              <a:rPr lang="ru-RU" sz="2000" b="1" dirty="0">
                <a:solidFill>
                  <a:srgbClr val="002060"/>
                </a:solidFill>
              </a:rPr>
              <a:t>1980—2006 </a:t>
            </a:r>
            <a:r>
              <a:rPr lang="ru-RU" sz="2000" b="1" dirty="0" smtClean="0">
                <a:solidFill>
                  <a:srgbClr val="002060"/>
                </a:solidFill>
              </a:rPr>
              <a:t>гг.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Уникальный специалист в своем деле, творчество которого было безраздельно посвящено развитию русского традиционного искусства, во всех его проявлениях: музыка, </a:t>
            </a:r>
            <a:r>
              <a:rPr lang="ru-RU" sz="2000" b="1" dirty="0" smtClean="0">
                <a:solidFill>
                  <a:srgbClr val="002060"/>
                </a:solidFill>
              </a:rPr>
              <a:t>песня и  танец.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 июне 2002 года  ему присвоено почетное звание «Человек года» в области культуры и искусства.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1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900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ГУСЕВ  Владимир </a:t>
            </a:r>
            <a:r>
              <a:rPr lang="ru-RU" sz="4900" b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Поликарпович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07" y="1600200"/>
            <a:ext cx="3693185" cy="45259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Родился в 1940 г.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Художественный </a:t>
            </a:r>
            <a:r>
              <a:rPr lang="ru-RU" sz="2400" b="1" dirty="0">
                <a:solidFill>
                  <a:srgbClr val="002060"/>
                </a:solidFill>
              </a:rPr>
              <a:t>руководитель 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и главный дирижер Оркестра русских народных инструментов новосибирского радио и </a:t>
            </a:r>
            <a:r>
              <a:rPr lang="ru-RU" sz="2400" b="1" dirty="0" smtClean="0">
                <a:solidFill>
                  <a:srgbClr val="002060"/>
                </a:solidFill>
              </a:rPr>
              <a:t>телевидения ( с 2005 г. </a:t>
            </a:r>
            <a:r>
              <a:rPr lang="ru-RU" sz="2400" b="1" dirty="0">
                <a:solidFill>
                  <a:srgbClr val="002060"/>
                </a:solidFill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</a:rPr>
              <a:t>Русского академического оркестра Новосибирской </a:t>
            </a:r>
            <a:r>
              <a:rPr lang="ru-RU" sz="2400" b="1" dirty="0">
                <a:solidFill>
                  <a:srgbClr val="002060"/>
                </a:solidFill>
              </a:rPr>
              <a:t>государственной </a:t>
            </a:r>
            <a:r>
              <a:rPr lang="ru-RU" sz="2400" b="1" dirty="0" smtClean="0">
                <a:solidFill>
                  <a:srgbClr val="002060"/>
                </a:solidFill>
              </a:rPr>
              <a:t>филармонии).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Заслуженный деятель  искусств РСФСР (1980), народный артист РФ (1997).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7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ИВАНОВ Александр Васильевич </a:t>
            </a:r>
            <a:endParaRPr lang="ru-RU" b="1" dirty="0"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19872" y="1600200"/>
            <a:ext cx="5544616" cy="46371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Родился В 1948 г.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Директор </a:t>
            </a:r>
            <a:r>
              <a:rPr lang="ru-RU" sz="2000" b="1" dirty="0">
                <a:solidFill>
                  <a:srgbClr val="002060"/>
                </a:solidFill>
              </a:rPr>
              <a:t>Новосибирского областного колледжа </a:t>
            </a:r>
            <a:r>
              <a:rPr lang="ru-RU" sz="2000" b="1" dirty="0" smtClean="0">
                <a:solidFill>
                  <a:srgbClr val="002060"/>
                </a:solidFill>
              </a:rPr>
              <a:t>культу</a:t>
            </a:r>
            <a:r>
              <a:rPr lang="ru-RU" sz="2000" b="1" dirty="0">
                <a:solidFill>
                  <a:srgbClr val="002060"/>
                </a:solidFill>
              </a:rPr>
              <a:t>ры искусств с 1991 г.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002060"/>
                </a:solidFill>
              </a:rPr>
              <a:t>1997 году ему присвоено почетное звание «Заслуженный работник РФ», его имя занесено в Золотую  Книгу почета областного управления культуры, кавалер золотого памятного знака «Достояние Сибири», </a:t>
            </a:r>
            <a:r>
              <a:rPr lang="ru-RU" sz="2000" b="1" dirty="0" smtClean="0">
                <a:solidFill>
                  <a:srgbClr val="002060"/>
                </a:solidFill>
              </a:rPr>
              <a:t>награжден почетным дипломом всероссийского конкурса </a:t>
            </a:r>
            <a:r>
              <a:rPr lang="ru-RU" sz="2000" b="1" dirty="0" smtClean="0">
                <a:solidFill>
                  <a:srgbClr val="002060"/>
                </a:solidFill>
              </a:rPr>
              <a:t>«</a:t>
            </a:r>
            <a:r>
              <a:rPr lang="ru-RU" sz="2000" b="1" dirty="0">
                <a:solidFill>
                  <a:srgbClr val="002060"/>
                </a:solidFill>
              </a:rPr>
              <a:t>Лидер в образовании</a:t>
            </a:r>
            <a:r>
              <a:rPr lang="ru-RU" sz="2000" b="1" dirty="0" smtClean="0">
                <a:solidFill>
                  <a:srgbClr val="002060"/>
                </a:solidFill>
              </a:rPr>
              <a:t>».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В </a:t>
            </a:r>
            <a:r>
              <a:rPr lang="ru-RU" sz="2000" b="1" dirty="0" smtClean="0">
                <a:solidFill>
                  <a:srgbClr val="002060"/>
                </a:solidFill>
              </a:rPr>
              <a:t>2011 году </a:t>
            </a:r>
            <a:r>
              <a:rPr lang="ru-RU" sz="2000" b="1" dirty="0">
                <a:solidFill>
                  <a:srgbClr val="002060"/>
                </a:solidFill>
              </a:rPr>
              <a:t>Александру Васильевичу присуждена премия Губернатора Новосибирской области в сфере культуры и искусства за 2010 </a:t>
            </a:r>
            <a:r>
              <a:rPr lang="ru-RU" sz="2000" b="1" dirty="0" smtClean="0">
                <a:solidFill>
                  <a:srgbClr val="002060"/>
                </a:solidFill>
              </a:rPr>
              <a:t>год.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В 2012 г. Александр Васильевич награжден Орденом Дружбы за большие  заслуги в развитии отечественной культуры.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Объект 4" descr="E:\Корень\Разное\Разное 2008, 2009 г\Тимофеева Ю.В\издател. деят\юбилей Иванова\Фото Иванова (копия)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2952328" cy="42484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9094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41682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ЮДИН  </a:t>
            </a:r>
            <a:r>
              <a:rPr lang="ru-RU" b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Игорь Викторович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248472" cy="49971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Родился в 1954 г.</a:t>
            </a:r>
          </a:p>
          <a:p>
            <a:pPr marL="0" indent="0" algn="ctr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Заслуженный деятель искусств РФ.</a:t>
            </a:r>
          </a:p>
          <a:p>
            <a:pPr marL="0" indent="0" algn="ctr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Художественный </a:t>
            </a:r>
            <a:r>
              <a:rPr lang="ru-RU" sz="2200" b="1" dirty="0">
                <a:solidFill>
                  <a:srgbClr val="002060"/>
                </a:solidFill>
              </a:rPr>
              <a:t>руководитель и главный дирижер Камерного хора Новосибирской </a:t>
            </a:r>
            <a:r>
              <a:rPr lang="ru-RU" sz="2200" b="1" dirty="0" smtClean="0">
                <a:solidFill>
                  <a:srgbClr val="002060"/>
                </a:solidFill>
              </a:rPr>
              <a:t>филармонии с 1986г.</a:t>
            </a:r>
          </a:p>
          <a:p>
            <a:pPr marL="0" indent="0" algn="ctr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>
                <a:solidFill>
                  <a:srgbClr val="002060"/>
                </a:solidFill>
              </a:rPr>
              <a:t>Юдину принадлежит идея создания «Регио­нального певческого объединения», осуществляющего масштабные проекты с участием хоровых коллективов нескольких сибирских </a:t>
            </a:r>
            <a:r>
              <a:rPr lang="ru-RU" sz="2200" b="1" dirty="0" smtClean="0">
                <a:solidFill>
                  <a:srgbClr val="002060"/>
                </a:solidFill>
              </a:rPr>
              <a:t>городов. Лауреат премии  мэрии Новосибирска в области культуры «Человек года» (2001).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4392488" cy="358058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007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Бирюля</a:t>
            </a:r>
            <a:r>
              <a:rPr lang="ru-RU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Николай Афанасьевич </a:t>
            </a:r>
            <a:endParaRPr lang="ru-RU" dirty="0"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66728" cy="4525963"/>
          </a:xfrm>
        </p:spPr>
        <p:txBody>
          <a:bodyPr>
            <a:normAutofit fontScale="925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608512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Родился в 1938г.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Директор Новосибирского областного театра кукол 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заслуженный работник культуры Рос</a:t>
            </a:r>
            <a:r>
              <a:rPr lang="ru-RU" sz="2400" b="1" dirty="0">
                <a:solidFill>
                  <a:srgbClr val="002060"/>
                </a:solidFill>
              </a:rPr>
              <a:t>сии (1985).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В сфере культуры работает с 1964г.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 </a:t>
            </a:r>
            <a:r>
              <a:rPr lang="ru-RU" sz="2400" b="1" dirty="0" smtClean="0">
                <a:solidFill>
                  <a:srgbClr val="002060"/>
                </a:solidFill>
              </a:rPr>
              <a:t>1972г</a:t>
            </a:r>
            <a:r>
              <a:rPr lang="ru-RU" sz="2400" b="1" dirty="0" smtClean="0">
                <a:solidFill>
                  <a:srgbClr val="002060"/>
                </a:solidFill>
              </a:rPr>
              <a:t>. возглавляет театр кукол.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Благодаря его </a:t>
            </a:r>
            <a:r>
              <a:rPr lang="ru-RU" sz="2400" b="1" dirty="0" smtClean="0">
                <a:solidFill>
                  <a:srgbClr val="002060"/>
                </a:solidFill>
              </a:rPr>
              <a:t>энергии, </a:t>
            </a:r>
            <a:r>
              <a:rPr lang="ru-RU" sz="2400" b="1" dirty="0" smtClean="0">
                <a:solidFill>
                  <a:srgbClr val="002060"/>
                </a:solidFill>
              </a:rPr>
              <a:t>в городе появилось новое здание театра кукол, которое стало достопримечательностью  Новосибирска 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КОНТАКТЫ Новосибирский областной театр кук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672408" cy="46805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0474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БЕРДЫШЕВ</a:t>
            </a:r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Анатолий </a:t>
            </a:r>
            <a:r>
              <a:rPr lang="ru-RU" b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Васильевич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45024"/>
            <a:ext cx="3707904" cy="302877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2016224" cy="252028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3923928" y="1700809"/>
            <a:ext cx="4968552" cy="48936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Родился в  1947г.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Артист </a:t>
            </a:r>
            <a:r>
              <a:rPr lang="ru-RU" sz="2400" b="1" dirty="0">
                <a:solidFill>
                  <a:srgbClr val="002060"/>
                </a:solidFill>
              </a:rPr>
              <a:t>балета, балетмейстер, педагог, народный артист РСФСР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С 1966 г работал </a:t>
            </a:r>
            <a:r>
              <a:rPr lang="ru-RU" sz="2400" b="1" dirty="0">
                <a:solidFill>
                  <a:srgbClr val="002060"/>
                </a:solidFill>
              </a:rPr>
              <a:t>в Новосибирском государственном академическом театре оперы и балета.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Лауреат 1-й премии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(</a:t>
            </a:r>
            <a:r>
              <a:rPr lang="ru-RU" sz="2400" b="1" dirty="0">
                <a:solidFill>
                  <a:srgbClr val="002060"/>
                </a:solidFill>
              </a:rPr>
              <a:t>за партнерство) </a:t>
            </a:r>
            <a:r>
              <a:rPr lang="ru-RU" sz="2400" b="1" dirty="0" smtClean="0">
                <a:solidFill>
                  <a:srgbClr val="002060"/>
                </a:solidFill>
              </a:rPr>
              <a:t>Международного </a:t>
            </a:r>
            <a:r>
              <a:rPr lang="ru-RU" sz="2400" b="1" dirty="0">
                <a:solidFill>
                  <a:srgbClr val="002060"/>
                </a:solidFill>
              </a:rPr>
              <a:t>конкурса артистов балета в Варне (1972</a:t>
            </a:r>
            <a:r>
              <a:rPr lang="ru-RU" sz="2400" b="1" dirty="0" smtClean="0">
                <a:solidFill>
                  <a:srgbClr val="002060"/>
                </a:solidFill>
              </a:rPr>
              <a:t>).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С 1983 преподает в </a:t>
            </a:r>
            <a:r>
              <a:rPr lang="ru-RU" sz="2400" b="1" dirty="0" smtClean="0">
                <a:solidFill>
                  <a:srgbClr val="002060"/>
                </a:solidFill>
              </a:rPr>
              <a:t>Новосибирском </a:t>
            </a:r>
            <a:r>
              <a:rPr lang="ru-RU" sz="2400" b="1" dirty="0">
                <a:solidFill>
                  <a:srgbClr val="002060"/>
                </a:solidFill>
              </a:rPr>
              <a:t>хореографическом училище. </a:t>
            </a:r>
            <a:r>
              <a:rPr lang="ru-RU" sz="2400" b="1" dirty="0" smtClean="0">
                <a:solidFill>
                  <a:srgbClr val="002060"/>
                </a:solidFill>
              </a:rPr>
              <a:t>   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 С 1988 г. выступает как хореограф. 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1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984776" cy="1440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БАЛАБАНОВ </a:t>
            </a:r>
            <a:b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ru-RU" b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Александр </a:t>
            </a:r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  Петрович </a:t>
            </a:r>
            <a:endParaRPr lang="ru-RU" b="1" dirty="0"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986784"/>
            <a:ext cx="1972816" cy="287121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34293"/>
            <a:ext cx="1656184" cy="251155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511" y="1772816"/>
            <a:ext cx="4752529" cy="50167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Родился в  1945г.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Артист </a:t>
            </a:r>
            <a:r>
              <a:rPr lang="ru-RU" sz="2000" b="1" dirty="0">
                <a:solidFill>
                  <a:srgbClr val="002060"/>
                </a:solidFill>
              </a:rPr>
              <a:t>балета,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народный </a:t>
            </a:r>
            <a:r>
              <a:rPr lang="ru-RU" sz="2000" b="1" dirty="0">
                <a:solidFill>
                  <a:srgbClr val="002060"/>
                </a:solidFill>
              </a:rPr>
              <a:t>артист </a:t>
            </a:r>
            <a:r>
              <a:rPr lang="ru-RU" sz="2000" b="1" dirty="0" smtClean="0">
                <a:solidFill>
                  <a:srgbClr val="002060"/>
                </a:solidFill>
              </a:rPr>
              <a:t>РСФСР</a:t>
            </a:r>
            <a:r>
              <a:rPr lang="ru-RU" sz="2000" b="1" dirty="0">
                <a:solidFill>
                  <a:srgbClr val="002060"/>
                </a:solidFill>
              </a:rPr>
              <a:t>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 1965-1989гг. работал в </a:t>
            </a:r>
            <a:r>
              <a:rPr lang="ru-RU" sz="2000" b="1" dirty="0" err="1" smtClean="0">
                <a:solidFill>
                  <a:srgbClr val="002060"/>
                </a:solidFill>
              </a:rPr>
              <a:t>НГАТОиБ</a:t>
            </a:r>
            <a:r>
              <a:rPr lang="ru-RU" sz="2000" b="1" dirty="0" smtClean="0">
                <a:solidFill>
                  <a:srgbClr val="002060"/>
                </a:solidFill>
              </a:rPr>
              <a:t>. Классический танцовщик лирико-романтического плана.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Новосибирцы </a:t>
            </a:r>
            <a:r>
              <a:rPr lang="ru-RU" sz="2000" b="1" dirty="0">
                <a:solidFill>
                  <a:srgbClr val="002060"/>
                </a:solidFill>
              </a:rPr>
              <a:t>шли в театр не просто посмотреть балет, </a:t>
            </a:r>
            <a:r>
              <a:rPr lang="ru-RU" sz="2000" b="1" dirty="0" smtClean="0">
                <a:solidFill>
                  <a:srgbClr val="002060"/>
                </a:solidFill>
              </a:rPr>
              <a:t>    а </a:t>
            </a:r>
            <a:r>
              <a:rPr lang="ru-RU" sz="2000" b="1" dirty="0">
                <a:solidFill>
                  <a:srgbClr val="002060"/>
                </a:solidFill>
              </a:rPr>
              <a:t>насладиться изумительным мастерством своего любимого артиста, </a:t>
            </a:r>
            <a:r>
              <a:rPr lang="ru-RU" sz="2000" b="1" dirty="0" smtClean="0">
                <a:solidFill>
                  <a:srgbClr val="002060"/>
                </a:solidFill>
              </a:rPr>
              <a:t>особенно, </a:t>
            </a:r>
            <a:r>
              <a:rPr lang="ru-RU" sz="2000" b="1" dirty="0">
                <a:solidFill>
                  <a:srgbClr val="002060"/>
                </a:solidFill>
              </a:rPr>
              <a:t>потрясающим исполнением партии Спартака.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Артист </a:t>
            </a:r>
            <a:r>
              <a:rPr lang="ru-RU" sz="2000" b="1" dirty="0">
                <a:solidFill>
                  <a:srgbClr val="002060"/>
                </a:solidFill>
              </a:rPr>
              <a:t>побывал на гастролях более чем в 22 странах </a:t>
            </a:r>
            <a:r>
              <a:rPr lang="ru-RU" sz="2000" b="1" dirty="0" smtClean="0">
                <a:solidFill>
                  <a:srgbClr val="002060"/>
                </a:solidFill>
              </a:rPr>
              <a:t>мира.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 1992 г. работает в администрации Новосибирской области.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Александр Балабанов фотография">
            <a:hlinkClick r:id="rId4" tooltip="Александр Балабанов фотография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57157"/>
            <a:ext cx="2016224" cy="235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90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КРУПЕНИНА  </a:t>
            </a:r>
            <a:r>
              <a:rPr lang="ru-RU" b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Лидия Ивановна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3371842" cy="45259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1772816"/>
            <a:ext cx="4896544" cy="48245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Родилась в  </a:t>
            </a:r>
            <a:r>
              <a:rPr lang="ru-RU" sz="2400" b="1" dirty="0" smtClean="0">
                <a:solidFill>
                  <a:srgbClr val="002060"/>
                </a:solidFill>
              </a:rPr>
              <a:t>1928г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Балерина</a:t>
            </a:r>
            <a:r>
              <a:rPr lang="ru-RU" sz="2400" b="1" dirty="0">
                <a:solidFill>
                  <a:srgbClr val="002060"/>
                </a:solidFill>
              </a:rPr>
              <a:t>, педагог, народная артистка СССР 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В 1947-1980гг. танцевала в </a:t>
            </a:r>
            <a:r>
              <a:rPr lang="ru-RU" sz="2400" b="1" dirty="0" err="1" smtClean="0">
                <a:solidFill>
                  <a:srgbClr val="002060"/>
                </a:solidFill>
              </a:rPr>
              <a:t>НГАТОиБ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</a:rPr>
              <a:t>Китай, Австралия, Румыния и еще десяток стран, и везде ее встречала восторженная публика.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 1969 г. - педагог </a:t>
            </a:r>
            <a:r>
              <a:rPr lang="ru-RU" sz="2400" b="1" dirty="0" smtClean="0">
                <a:solidFill>
                  <a:srgbClr val="002060"/>
                </a:solidFill>
              </a:rPr>
              <a:t>Новосибирского </a:t>
            </a:r>
            <a:r>
              <a:rPr lang="ru-RU" sz="2400" b="1" dirty="0" smtClean="0">
                <a:solidFill>
                  <a:srgbClr val="002060"/>
                </a:solidFill>
              </a:rPr>
              <a:t>хореографического училища,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в </a:t>
            </a:r>
            <a:r>
              <a:rPr lang="ru-RU" sz="2400" b="1" dirty="0" smtClean="0">
                <a:solidFill>
                  <a:srgbClr val="002060"/>
                </a:solidFill>
              </a:rPr>
              <a:t>1973-1980 - его </a:t>
            </a:r>
            <a:r>
              <a:rPr lang="ru-RU" sz="2400" b="1" dirty="0" smtClean="0">
                <a:solidFill>
                  <a:srgbClr val="002060"/>
                </a:solidFill>
              </a:rPr>
              <a:t>художественный руководитель.</a:t>
            </a:r>
          </a:p>
        </p:txBody>
      </p:sp>
    </p:spTree>
    <p:extLst>
      <p:ext uri="{BB962C8B-B14F-4D97-AF65-F5344CB8AC3E}">
        <p14:creationId xmlns:p14="http://schemas.microsoft.com/office/powerpoint/2010/main" val="260927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70476" cy="1440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/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>
                <a:solidFill>
                  <a:srgbClr val="C00000"/>
                </a:solidFill>
              </a:rPr>
              <a:t/>
            </a:r>
            <a:br>
              <a:rPr lang="ru-RU" sz="4400" dirty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/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>
                <a:solidFill>
                  <a:srgbClr val="C00000"/>
                </a:solidFill>
              </a:rPr>
              <a:t/>
            </a:r>
            <a:br>
              <a:rPr lang="ru-RU" sz="4400" dirty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/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>
                <a:solidFill>
                  <a:srgbClr val="C00000"/>
                </a:solidFill>
              </a:rPr>
              <a:t/>
            </a:r>
            <a:br>
              <a:rPr lang="ru-RU" sz="4400" dirty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/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>
                <a:solidFill>
                  <a:srgbClr val="C00000"/>
                </a:solidFill>
              </a:rPr>
              <a:t/>
            </a:r>
            <a:br>
              <a:rPr lang="ru-RU" sz="4400" dirty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ГАРИН-МИХАЙЛОВСКИЙ</a:t>
            </a:r>
            <a:br>
              <a:rPr lang="ru-RU" sz="4400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400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Николай Георгиевич</a:t>
            </a:r>
            <a:r>
              <a:rPr lang="ru-RU" sz="3600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 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700807"/>
            <a:ext cx="4968552" cy="504056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/>
              <a:t>           </a:t>
            </a:r>
            <a:r>
              <a:rPr lang="ru-RU" sz="2000" b="1" dirty="0" smtClean="0"/>
              <a:t>          </a:t>
            </a:r>
            <a:r>
              <a:rPr lang="ru-RU" sz="2400" b="1" dirty="0" smtClean="0">
                <a:solidFill>
                  <a:srgbClr val="002060"/>
                </a:solidFill>
              </a:rPr>
              <a:t>Годы </a:t>
            </a:r>
            <a:r>
              <a:rPr lang="ru-RU" sz="2400" b="1" dirty="0" smtClean="0">
                <a:solidFill>
                  <a:srgbClr val="002060"/>
                </a:solidFill>
              </a:rPr>
              <a:t>жизни: 1852  - 1906. 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 Основатель </a:t>
            </a:r>
            <a:r>
              <a:rPr lang="ru-RU" sz="2400" b="1" dirty="0">
                <a:solidFill>
                  <a:srgbClr val="002060"/>
                </a:solidFill>
              </a:rPr>
              <a:t>нашего города </a:t>
            </a:r>
            <a:r>
              <a:rPr lang="ru-RU" sz="2400" b="1" dirty="0" smtClean="0">
                <a:solidFill>
                  <a:srgbClr val="002060"/>
                </a:solidFill>
              </a:rPr>
              <a:t>на </a:t>
            </a:r>
            <a:r>
              <a:rPr lang="ru-RU" sz="2400" b="1" dirty="0">
                <a:solidFill>
                  <a:srgbClr val="002060"/>
                </a:solidFill>
              </a:rPr>
              <a:t>Оби. </a:t>
            </a:r>
            <a:r>
              <a:rPr lang="ru-RU" sz="2400" b="1" dirty="0" smtClean="0">
                <a:solidFill>
                  <a:srgbClr val="002060"/>
                </a:solidFill>
              </a:rPr>
              <a:t>Инженер-строитель</a:t>
            </a:r>
            <a:r>
              <a:rPr lang="ru-RU" sz="2400" b="1" dirty="0">
                <a:solidFill>
                  <a:srgbClr val="002060"/>
                </a:solidFill>
              </a:rPr>
              <a:t>, видный общественный деятель, </a:t>
            </a:r>
            <a:r>
              <a:rPr lang="ru-RU" sz="2400" b="1" dirty="0" smtClean="0">
                <a:solidFill>
                  <a:srgbClr val="002060"/>
                </a:solidFill>
              </a:rPr>
              <a:t>писатель, публицист</a:t>
            </a:r>
            <a:r>
              <a:rPr lang="ru-RU" sz="2400" b="1" dirty="0">
                <a:solidFill>
                  <a:srgbClr val="002060"/>
                </a:solidFill>
              </a:rPr>
              <a:t>. 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    Новосибирцы чтят имя этого          талантливого человека: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- привокзальная </a:t>
            </a:r>
            <a:r>
              <a:rPr lang="ru-RU" sz="2400" b="1" dirty="0">
                <a:solidFill>
                  <a:srgbClr val="002060"/>
                </a:solidFill>
              </a:rPr>
              <a:t>площадь в </a:t>
            </a:r>
            <a:r>
              <a:rPr lang="ru-RU" sz="2400" b="1" dirty="0" smtClean="0">
                <a:solidFill>
                  <a:srgbClr val="002060"/>
                </a:solidFill>
              </a:rPr>
              <a:t>Новосибирске и </a:t>
            </a:r>
            <a:r>
              <a:rPr lang="ru-RU" sz="2400" b="1" dirty="0">
                <a:solidFill>
                  <a:srgbClr val="002060"/>
                </a:solidFill>
              </a:rPr>
              <a:t>станция метро на ней расположенная, носят имя Гарина-Михайловского;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- в </a:t>
            </a:r>
            <a:r>
              <a:rPr lang="ru-RU" sz="2400" b="1" dirty="0">
                <a:solidFill>
                  <a:srgbClr val="002060"/>
                </a:solidFill>
              </a:rPr>
              <a:t>Октябрьском районе города с 1960-го года имя Гарина-Михайловского носит одна из библиотек;</a:t>
            </a:r>
          </a:p>
          <a:p>
            <a:pPr marL="285750" indent="-285750" algn="ctr">
              <a:spcBef>
                <a:spcPts val="0"/>
              </a:spcBef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с </a:t>
            </a:r>
            <a:r>
              <a:rPr lang="ru-RU" sz="2400" b="1" dirty="0">
                <a:solidFill>
                  <a:srgbClr val="002060"/>
                </a:solidFill>
              </a:rPr>
              <a:t>1985-го года учреждена областная литературная премия </a:t>
            </a:r>
            <a:r>
              <a:rPr lang="ru-RU" sz="2400" b="1" dirty="0" smtClean="0">
                <a:solidFill>
                  <a:srgbClr val="002060"/>
                </a:solidFill>
              </a:rPr>
              <a:t>имени</a:t>
            </a:r>
          </a:p>
          <a:p>
            <a:pPr marL="285750" indent="-285750" algn="ctr">
              <a:spcBef>
                <a:spcPts val="0"/>
              </a:spcBef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Н.Г. Гарина-Михайловского.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Эта </a:t>
            </a:r>
            <a:r>
              <a:rPr lang="ru-RU" sz="2400" b="1" dirty="0">
                <a:solidFill>
                  <a:srgbClr val="002060"/>
                </a:solidFill>
              </a:rPr>
              <a:t>премия присуждается один раз в два года новосибирским писателям за лучшие произведения, </a:t>
            </a:r>
            <a:r>
              <a:rPr lang="ru-RU" sz="2400" b="1" dirty="0" smtClean="0">
                <a:solidFill>
                  <a:srgbClr val="002060"/>
                </a:solidFill>
              </a:rPr>
              <a:t>  о </a:t>
            </a:r>
            <a:r>
              <a:rPr lang="ru-RU" sz="2400" b="1" dirty="0">
                <a:solidFill>
                  <a:srgbClr val="002060"/>
                </a:solidFill>
              </a:rPr>
              <a:t>жизни сибиряков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ts val="0"/>
              </a:spcBef>
            </a:pPr>
            <a:endParaRPr lang="ru-RU" sz="2400" b="1" dirty="0">
              <a:solidFill>
                <a:srgbClr val="002060"/>
              </a:solidFill>
            </a:endParaRPr>
          </a:p>
          <a:p>
            <a:endParaRPr lang="ru-RU" sz="2200" b="1" dirty="0" smtClean="0">
              <a:solidFill>
                <a:srgbClr val="002060"/>
              </a:solidFill>
            </a:endParaRPr>
          </a:p>
          <a:p>
            <a:endParaRPr lang="ru-RU" b="1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945" y="1853073"/>
            <a:ext cx="3466551" cy="388018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373215"/>
            <a:ext cx="2483768" cy="1552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32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41682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РЕДЛИХ   Вера Павловна</a:t>
            </a:r>
            <a:endParaRPr lang="ru-RU" b="1" dirty="0"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33" y="1600200"/>
            <a:ext cx="3095733" cy="45259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628800"/>
            <a:ext cx="4392488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Годы </a:t>
            </a:r>
            <a:r>
              <a:rPr lang="ru-RU" sz="2200" b="1" dirty="0" smtClean="0">
                <a:solidFill>
                  <a:srgbClr val="002060"/>
                </a:solidFill>
              </a:rPr>
              <a:t>жизни: 1894 – 1992.</a:t>
            </a:r>
          </a:p>
          <a:p>
            <a:pPr marL="0" indent="0" algn="ctr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 Актриса</a:t>
            </a:r>
            <a:r>
              <a:rPr lang="ru-RU" sz="2200" b="1" dirty="0">
                <a:solidFill>
                  <a:srgbClr val="002060"/>
                </a:solidFill>
              </a:rPr>
              <a:t>, </a:t>
            </a:r>
            <a:r>
              <a:rPr lang="ru-RU" sz="2200" b="1" dirty="0" smtClean="0">
                <a:solidFill>
                  <a:srgbClr val="002060"/>
                </a:solidFill>
              </a:rPr>
              <a:t>народная </a:t>
            </a:r>
            <a:r>
              <a:rPr lang="ru-RU" sz="2200" b="1" dirty="0">
                <a:solidFill>
                  <a:srgbClr val="002060"/>
                </a:solidFill>
              </a:rPr>
              <a:t>артистка </a:t>
            </a:r>
            <a:r>
              <a:rPr lang="ru-RU" sz="2200" b="1" dirty="0" smtClean="0">
                <a:solidFill>
                  <a:srgbClr val="002060"/>
                </a:solidFill>
              </a:rPr>
              <a:t>РСФСР, </a:t>
            </a:r>
            <a:r>
              <a:rPr lang="ru-RU" sz="2200" b="1" dirty="0">
                <a:solidFill>
                  <a:srgbClr val="002060"/>
                </a:solidFill>
              </a:rPr>
              <a:t>художественный руководитель и главный режиссер драматического театра «Красный факел» в </a:t>
            </a:r>
            <a:r>
              <a:rPr lang="ru-RU" sz="2200" b="1" dirty="0" smtClean="0">
                <a:solidFill>
                  <a:srgbClr val="002060"/>
                </a:solidFill>
              </a:rPr>
              <a:t>Новосибирске в 1945-1960гг.</a:t>
            </a:r>
          </a:p>
          <a:p>
            <a:pPr marL="0" indent="0" algn="ctr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С её именем </a:t>
            </a:r>
            <a:r>
              <a:rPr lang="ru-RU" sz="2200" b="1" dirty="0">
                <a:solidFill>
                  <a:srgbClr val="002060"/>
                </a:solidFill>
              </a:rPr>
              <a:t>связан большой и плодотворный период истории «Красного факела», получившего признание в качестве одного из ведущих драматических театров страны. </a:t>
            </a:r>
          </a:p>
        </p:txBody>
      </p:sp>
    </p:spTree>
    <p:extLst>
      <p:ext uri="{BB962C8B-B14F-4D97-AF65-F5344CB8AC3E}">
        <p14:creationId xmlns:p14="http://schemas.microsoft.com/office/powerpoint/2010/main" val="288071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ПОКИДЧЕНКО  </a:t>
            </a:r>
            <a:r>
              <a:rPr lang="ru-RU" b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Анна Яковлевна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896544" cy="5141168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Годы жизни: 1926  - 2014.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Актриса </a:t>
            </a:r>
            <a:r>
              <a:rPr lang="ru-RU" sz="2400" b="1" dirty="0">
                <a:solidFill>
                  <a:srgbClr val="002060"/>
                </a:solidFill>
              </a:rPr>
              <a:t>театра «Красный факел</a:t>
            </a:r>
            <a:r>
              <a:rPr lang="ru-RU" sz="2400" b="1" dirty="0" smtClean="0">
                <a:solidFill>
                  <a:srgbClr val="002060"/>
                </a:solidFill>
              </a:rPr>
              <a:t>» с 1958 г. народная артистка СССР.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Обладательница титулов «Почётный житель </a:t>
            </a:r>
            <a:r>
              <a:rPr lang="ru-RU" sz="2400" b="1" dirty="0" smtClean="0">
                <a:solidFill>
                  <a:srgbClr val="002060"/>
                </a:solidFill>
              </a:rPr>
              <a:t>Новосибирска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  <a:r>
              <a:rPr lang="ru-RU" sz="2400" b="1" dirty="0">
                <a:solidFill>
                  <a:srgbClr val="002060"/>
                </a:solidFill>
              </a:rPr>
              <a:t> и  «Национальное достояние России</a:t>
            </a:r>
            <a:r>
              <a:rPr lang="ru-RU" sz="2400" b="1" dirty="0" smtClean="0">
                <a:solidFill>
                  <a:srgbClr val="002060"/>
                </a:solidFill>
              </a:rPr>
              <a:t>».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Награждена орденом Дружбы народов.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Роли, сыгранные актрисой, вошли в историю театра  «Красного факела».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00808"/>
            <a:ext cx="3311496" cy="45259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9790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im2-tub-ru.yandex.net/i?id=46e31c540c248294ed6f23f1fe546e93-76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0848"/>
            <a:ext cx="370680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ГАРШИНА  Анастасия Васильевна</a:t>
            </a:r>
            <a:endParaRPr lang="ru-RU" b="1" dirty="0"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1556792"/>
            <a:ext cx="4536504" cy="518457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Родилась в  1925г.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Актриса,   Народная артистка РСФСР, педагог.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Ее судьба </a:t>
            </a:r>
            <a:r>
              <a:rPr lang="ru-RU" b="1" dirty="0">
                <a:solidFill>
                  <a:srgbClr val="002060"/>
                </a:solidFill>
              </a:rPr>
              <a:t>неразрывно связана с историей Новосибирского театра юного зрителя – театра «</a:t>
            </a:r>
            <a:r>
              <a:rPr lang="ru-RU" b="1" dirty="0" smtClean="0">
                <a:solidFill>
                  <a:srgbClr val="002060"/>
                </a:solidFill>
              </a:rPr>
              <a:t>Глобус»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(1947-1979).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 1979 по 1994 г. работает в театре «Красный факел».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1968-1974 годах преподавала в Новосибирском театральном училище.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Возглавляла Новосибирское отделение ВТО (1966-1984).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Творческая жизнь Гаршиной  </a:t>
            </a:r>
            <a:r>
              <a:rPr lang="ru-RU" b="1" dirty="0">
                <a:solidFill>
                  <a:srgbClr val="002060"/>
                </a:solidFill>
              </a:rPr>
              <a:t>- целая эпоха в истории новосибирской сцены. Награждена орденом  Ленина и орденом Трудового Красного </a:t>
            </a:r>
            <a:r>
              <a:rPr lang="ru-RU" b="1" dirty="0" smtClean="0">
                <a:solidFill>
                  <a:srgbClr val="002060"/>
                </a:solidFill>
              </a:rPr>
              <a:t>Знамени.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75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БИРЮКОВ  Владлен </a:t>
            </a:r>
            <a:r>
              <a:rPr lang="ru-RU" b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Егорович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12776"/>
            <a:ext cx="3238613" cy="45259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2" name="Объект 1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Годы жизни: 1942—2005.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Актёр </a:t>
            </a:r>
            <a:r>
              <a:rPr lang="ru-RU" b="1" dirty="0">
                <a:solidFill>
                  <a:srgbClr val="002060"/>
                </a:solidFill>
              </a:rPr>
              <a:t>театра и </a:t>
            </a:r>
            <a:r>
              <a:rPr lang="ru-RU" b="1" dirty="0" smtClean="0">
                <a:solidFill>
                  <a:srgbClr val="002060"/>
                </a:solidFill>
              </a:rPr>
              <a:t>кино, </a:t>
            </a:r>
            <a:r>
              <a:rPr lang="ru-RU" b="1" dirty="0">
                <a:solidFill>
                  <a:srgbClr val="002060"/>
                </a:solidFill>
              </a:rPr>
              <a:t>Народный артист </a:t>
            </a:r>
            <a:r>
              <a:rPr lang="ru-RU" b="1" dirty="0" smtClean="0">
                <a:solidFill>
                  <a:srgbClr val="002060"/>
                </a:solidFill>
              </a:rPr>
              <a:t>РФ.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Его </a:t>
            </a:r>
            <a:r>
              <a:rPr lang="ru-RU" b="1" dirty="0">
                <a:solidFill>
                  <a:srgbClr val="002060"/>
                </a:solidFill>
              </a:rPr>
              <a:t>высочайшая востребованность в кино, редкая для провинциального артиста, совпала с таковой же интенсивной занятостью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театральном репертуаре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Широко известен по роли Якова </a:t>
            </a:r>
            <a:r>
              <a:rPr lang="ru-RU" b="1" dirty="0" err="1" smtClean="0">
                <a:solidFill>
                  <a:srgbClr val="002060"/>
                </a:solidFill>
              </a:rPr>
              <a:t>Алейникова</a:t>
            </a:r>
            <a:r>
              <a:rPr lang="ru-RU" b="1" dirty="0" smtClean="0">
                <a:solidFill>
                  <a:srgbClr val="002060"/>
                </a:solidFill>
              </a:rPr>
              <a:t>   в киноэпопее «Вечный зов».  </a:t>
            </a:r>
          </a:p>
        </p:txBody>
      </p:sp>
    </p:spTree>
    <p:extLst>
      <p:ext uri="{BB962C8B-B14F-4D97-AF65-F5344CB8AC3E}">
        <p14:creationId xmlns:p14="http://schemas.microsoft.com/office/powerpoint/2010/main" val="215512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344816" cy="14261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МЯСНИКОВА </a:t>
            </a:r>
            <a:b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Лидия </a:t>
            </a:r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Владимировна</a:t>
            </a:r>
            <a:endParaRPr lang="ru-RU" b="1" dirty="0"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244280" cy="435334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ru-RU" sz="3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3800" b="1" dirty="0" smtClean="0">
                <a:solidFill>
                  <a:srgbClr val="002060"/>
                </a:solidFill>
              </a:rPr>
              <a:t>Годы жизни: 1911 – 2005.</a:t>
            </a:r>
          </a:p>
          <a:p>
            <a:pPr marL="0" indent="0" algn="ctr">
              <a:buNone/>
            </a:pPr>
            <a:r>
              <a:rPr lang="ru-RU" sz="3800" b="1" dirty="0" smtClean="0">
                <a:solidFill>
                  <a:srgbClr val="002060"/>
                </a:solidFill>
              </a:rPr>
              <a:t>Знаменитая </a:t>
            </a:r>
            <a:r>
              <a:rPr lang="ru-RU" sz="3800" b="1" dirty="0">
                <a:solidFill>
                  <a:srgbClr val="002060"/>
                </a:solidFill>
              </a:rPr>
              <a:t>оперная певица, солистка Новосибирского государственного академического театра </a:t>
            </a:r>
            <a:r>
              <a:rPr lang="ru-RU" sz="3700" b="1" dirty="0">
                <a:solidFill>
                  <a:srgbClr val="002060"/>
                </a:solidFill>
              </a:rPr>
              <a:t>оперы и балета, обладавшая неповторимым голосом (меццо-сопрано</a:t>
            </a:r>
            <a:r>
              <a:rPr lang="ru-RU" sz="3700" b="1" dirty="0" smtClean="0">
                <a:solidFill>
                  <a:srgbClr val="002060"/>
                </a:solidFill>
              </a:rPr>
              <a:t>). </a:t>
            </a:r>
          </a:p>
          <a:p>
            <a:pPr marL="0" indent="0" algn="ctr">
              <a:buNone/>
            </a:pPr>
            <a:r>
              <a:rPr lang="ru-RU" sz="3700" b="1" dirty="0" smtClean="0">
                <a:solidFill>
                  <a:srgbClr val="002060"/>
                </a:solidFill>
              </a:rPr>
              <a:t>Профессор новосибирской консерватории. Её именем назван Всероссийский конкурс вокалистов, проходящий  в нашем </a:t>
            </a:r>
            <a:r>
              <a:rPr lang="ru-RU" sz="3700" b="1" dirty="0" smtClean="0">
                <a:solidFill>
                  <a:srgbClr val="002060"/>
                </a:solidFill>
              </a:rPr>
              <a:t> городе.</a:t>
            </a:r>
            <a:endParaRPr lang="ru-RU" sz="3700" b="1" dirty="0">
              <a:solidFill>
                <a:srgbClr val="00206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2597426" cy="367240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26" name="Picture 2" descr="Вечерний Новосибирск - Память о сибирской &quot;жемчужине оперы&quot; будет увековече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2016224" cy="20162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612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РОМАШКО  Иван Андреевич</a:t>
            </a:r>
            <a:endParaRPr lang="ru-RU" b="1" dirty="0"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Родился в  1929 г.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Солист </a:t>
            </a:r>
            <a:r>
              <a:rPr lang="ru-RU" sz="4400" b="1" dirty="0">
                <a:solidFill>
                  <a:srgbClr val="002060"/>
                </a:solidFill>
              </a:rPr>
              <a:t>Новосибирского театра музыкальной комедии</a:t>
            </a:r>
            <a:r>
              <a:rPr lang="ru-RU" sz="4400" b="1" dirty="0" smtClean="0">
                <a:solidFill>
                  <a:srgbClr val="002060"/>
                </a:solidFill>
              </a:rPr>
              <a:t>.</a:t>
            </a:r>
            <a:endParaRPr lang="ru-RU" sz="44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4400" b="1" dirty="0">
                <a:solidFill>
                  <a:srgbClr val="002060"/>
                </a:solidFill>
              </a:rPr>
              <a:t>Автор либретто </a:t>
            </a:r>
            <a:r>
              <a:rPr lang="ru-RU" sz="4400" b="1" dirty="0" smtClean="0">
                <a:solidFill>
                  <a:srgbClr val="002060"/>
                </a:solidFill>
              </a:rPr>
              <a:t>оперетт: </a:t>
            </a:r>
          </a:p>
          <a:p>
            <a:pPr marL="0" indent="0" algn="just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«</a:t>
            </a:r>
            <a:r>
              <a:rPr lang="ru-RU" sz="4400" b="1" dirty="0">
                <a:solidFill>
                  <a:srgbClr val="002060"/>
                </a:solidFill>
              </a:rPr>
              <a:t>У моря Обского», «Рябина красная</a:t>
            </a:r>
            <a:r>
              <a:rPr lang="ru-RU" sz="4400" b="1" dirty="0" smtClean="0">
                <a:solidFill>
                  <a:srgbClr val="002060"/>
                </a:solidFill>
              </a:rPr>
              <a:t>», «</a:t>
            </a:r>
            <a:r>
              <a:rPr lang="ru-RU" sz="4400" b="1" dirty="0">
                <a:solidFill>
                  <a:srgbClr val="002060"/>
                </a:solidFill>
              </a:rPr>
              <a:t>Ветры весенние», «</a:t>
            </a:r>
            <a:r>
              <a:rPr lang="ru-RU" sz="4400" b="1" dirty="0" smtClean="0">
                <a:solidFill>
                  <a:srgbClr val="002060"/>
                </a:solidFill>
              </a:rPr>
              <a:t>Необыкновенный день», </a:t>
            </a:r>
            <a:r>
              <a:rPr lang="ru-RU" sz="4400" b="1" dirty="0">
                <a:solidFill>
                  <a:srgbClr val="002060"/>
                </a:solidFill>
              </a:rPr>
              <a:t>автор книги «Улыбки артиста». </a:t>
            </a:r>
            <a:r>
              <a:rPr lang="ru-RU" sz="4400" b="1" dirty="0" smtClean="0">
                <a:solidFill>
                  <a:srgbClr val="002060"/>
                </a:solidFill>
              </a:rPr>
              <a:t>Обладатель премии «Золотая маска» (2009 г.) в номинации «За честь и достоинство».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Член гуманитарно-просветительского клуба «Зажги свечу».</a:t>
            </a:r>
            <a:endParaRPr lang="ru-RU" sz="44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02" y="1600200"/>
            <a:ext cx="3229795" cy="45259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3558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ЕГУДИН  Валерий Григорьевич</a:t>
            </a:r>
            <a:endParaRPr lang="ru-RU" b="1" dirty="0"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3240360" cy="410445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556792"/>
            <a:ext cx="4464496" cy="49251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Годы </a:t>
            </a:r>
            <a:r>
              <a:rPr lang="ru-RU" b="1" dirty="0" smtClean="0">
                <a:solidFill>
                  <a:srgbClr val="002060"/>
                </a:solidFill>
              </a:rPr>
              <a:t>жизни: 1937 – 2007.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Ведущий солист </a:t>
            </a:r>
            <a:r>
              <a:rPr lang="ru-RU" b="1" dirty="0">
                <a:solidFill>
                  <a:srgbClr val="002060"/>
                </a:solidFill>
              </a:rPr>
              <a:t>оперы </a:t>
            </a:r>
            <a:r>
              <a:rPr lang="ru-RU" b="1" dirty="0" err="1">
                <a:solidFill>
                  <a:srgbClr val="002060"/>
                </a:solidFill>
              </a:rPr>
              <a:t>НГАТОиБ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 </a:t>
            </a:r>
            <a:r>
              <a:rPr lang="ru-RU" b="1" dirty="0">
                <a:solidFill>
                  <a:srgbClr val="002060"/>
                </a:solidFill>
              </a:rPr>
              <a:t>1961 по 1992 гг.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Народный артист </a:t>
            </a:r>
            <a:r>
              <a:rPr lang="ru-RU" b="1" dirty="0">
                <a:solidFill>
                  <a:srgbClr val="002060"/>
                </a:solidFill>
              </a:rPr>
              <a:t>СССР (1983</a:t>
            </a:r>
            <a:r>
              <a:rPr lang="ru-RU" b="1" dirty="0" smtClean="0">
                <a:solidFill>
                  <a:srgbClr val="002060"/>
                </a:solidFill>
              </a:rPr>
              <a:t>).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Пел </a:t>
            </a:r>
            <a:r>
              <a:rPr lang="ru-RU" b="1" dirty="0">
                <a:solidFill>
                  <a:srgbClr val="002060"/>
                </a:solidFill>
              </a:rPr>
              <a:t>на лучших оперных сценах страны и за рубежом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1992 – 2001 гг.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был директором Новосибирского государственного академического театра оперы и балета.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Под </a:t>
            </a:r>
            <a:r>
              <a:rPr lang="ru-RU" b="1" dirty="0">
                <a:solidFill>
                  <a:srgbClr val="002060"/>
                </a:solidFill>
              </a:rPr>
              <a:t>его руководством театр достиг значительных творческих успехов, получил категорию «Ведущий театр России</a:t>
            </a:r>
            <a:r>
              <a:rPr lang="ru-RU" b="1" dirty="0" smtClean="0">
                <a:solidFill>
                  <a:srgbClr val="002060"/>
                </a:solidFill>
              </a:rPr>
              <a:t>».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68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128792" cy="13681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ВОРОЖЦОВА </a:t>
            </a:r>
            <a:b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Татьяна </a:t>
            </a:r>
            <a:r>
              <a:rPr lang="ru-RU" b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Александровна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069" y="3960653"/>
            <a:ext cx="3810000" cy="2806700"/>
          </a:xfrm>
        </p:spPr>
      </p:pic>
      <p:sp>
        <p:nvSpPr>
          <p:cNvPr id="7" name="Прямоугольник 6"/>
          <p:cNvSpPr/>
          <p:nvPr/>
        </p:nvSpPr>
        <p:spPr>
          <a:xfrm>
            <a:off x="251520" y="1916832"/>
            <a:ext cx="4572000" cy="41549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Родилась в 1962г.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Народная </a:t>
            </a:r>
            <a:r>
              <a:rPr lang="ru-RU" sz="2400" b="1" dirty="0">
                <a:solidFill>
                  <a:srgbClr val="002060"/>
                </a:solidFill>
              </a:rPr>
              <a:t>артистка России, Лауреат Всероссийских и Международных конкурсов, солистка Новосибирского академического театра оперы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 </a:t>
            </a:r>
            <a:r>
              <a:rPr lang="ru-RU" sz="2400" b="1" dirty="0">
                <a:solidFill>
                  <a:srgbClr val="002060"/>
                </a:solidFill>
              </a:rPr>
              <a:t>балета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Создала </a:t>
            </a:r>
            <a:r>
              <a:rPr lang="ru-RU" sz="2400" b="1" dirty="0">
                <a:solidFill>
                  <a:srgbClr val="002060"/>
                </a:solidFill>
              </a:rPr>
              <a:t>целую галерею прекрасных женских образов на сценах лучших оперных театров России.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484784"/>
            <a:ext cx="2304256" cy="3058481"/>
          </a:xfrm>
        </p:spPr>
      </p:pic>
    </p:spTree>
    <p:extLst>
      <p:ext uri="{BB962C8B-B14F-4D97-AF65-F5344CB8AC3E}">
        <p14:creationId xmlns:p14="http://schemas.microsoft.com/office/powerpoint/2010/main" val="357607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ЧЕБАНОВ  Вениамин </a:t>
            </a:r>
            <a:r>
              <a:rPr lang="ru-RU" b="1" dirty="0" err="1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Карпович</a:t>
            </a:r>
            <a:endParaRPr lang="ru-RU" b="1" dirty="0"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3168174" cy="45259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Родился в  1925г.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Народный художник России, ветеран Великой Отечественной войны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b="1" dirty="0" smtClean="0">
                <a:solidFill>
                  <a:srgbClr val="002060"/>
                </a:solidFill>
              </a:rPr>
              <a:t>Участник </a:t>
            </a:r>
            <a:r>
              <a:rPr lang="ru-RU" b="1" dirty="0">
                <a:solidFill>
                  <a:srgbClr val="002060"/>
                </a:solidFill>
              </a:rPr>
              <a:t>зональных, республиканских, всесоюзных и международных художественных выставок. Человек на войне или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мирной </a:t>
            </a:r>
            <a:r>
              <a:rPr lang="ru-RU" b="1" dirty="0" smtClean="0">
                <a:solidFill>
                  <a:srgbClr val="002060"/>
                </a:solidFill>
              </a:rPr>
              <a:t>жизни, </a:t>
            </a:r>
            <a:r>
              <a:rPr lang="ru-RU" b="1" dirty="0">
                <a:solidFill>
                  <a:srgbClr val="002060"/>
                </a:solidFill>
              </a:rPr>
              <a:t>в процессе труда - неизменно прекрасен в произведениях Вениамина </a:t>
            </a:r>
            <a:r>
              <a:rPr lang="ru-RU" b="1" dirty="0" err="1">
                <a:solidFill>
                  <a:srgbClr val="002060"/>
                </a:solidFill>
              </a:rPr>
              <a:t>Чебанова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34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344816" cy="13681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ЧЕРНОБРОВЦЕВ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    Александр   Сергеевич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700808"/>
            <a:ext cx="4464496" cy="50405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</a:rPr>
              <a:t>Годы </a:t>
            </a:r>
            <a:r>
              <a:rPr lang="ru-RU" sz="2000" b="1" dirty="0" smtClean="0">
                <a:solidFill>
                  <a:srgbClr val="002060"/>
                </a:solidFill>
              </a:rPr>
              <a:t>жизни: 1930 – 2014.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Художник-монументалист</a:t>
            </a:r>
            <a:r>
              <a:rPr lang="ru-RU" sz="2000" b="1" dirty="0">
                <a:solidFill>
                  <a:srgbClr val="002060"/>
                </a:solidFill>
              </a:rPr>
              <a:t>, профессор НГАХА, член Союза художников, заслуженный деятель искусств России, лауреат множества премий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и </a:t>
            </a:r>
            <a:r>
              <a:rPr lang="ru-RU" sz="2000" b="1" dirty="0">
                <a:solidFill>
                  <a:srgbClr val="002060"/>
                </a:solidFill>
              </a:rPr>
              <a:t>почетный гражданин Новосибирска. </a:t>
            </a:r>
            <a:r>
              <a:rPr lang="ru-RU" sz="2000" b="1" dirty="0" smtClean="0">
                <a:solidFill>
                  <a:srgbClr val="002060"/>
                </a:solidFill>
              </a:rPr>
              <a:t>Автор таких объектов культуры </a:t>
            </a:r>
            <a:r>
              <a:rPr lang="ru-RU" sz="2000" b="1" dirty="0">
                <a:solidFill>
                  <a:srgbClr val="002060"/>
                </a:solidFill>
              </a:rPr>
              <a:t>нашего города, как мемориальный ансамбль "Монумент Славы", панно "Памяти павших", росписи интерьера часовни на Красном </a:t>
            </a:r>
            <a:r>
              <a:rPr lang="ru-RU" sz="2000" b="1" dirty="0" smtClean="0">
                <a:solidFill>
                  <a:srgbClr val="002060"/>
                </a:solidFill>
              </a:rPr>
              <a:t>проспекте и др. </a:t>
            </a:r>
            <a:r>
              <a:rPr lang="ru-RU" sz="2000" b="1" dirty="0">
                <a:solidFill>
                  <a:srgbClr val="002060"/>
                </a:solidFill>
              </a:rPr>
              <a:t>Благодаря ему, в Новосибирске появилось художественное училище и народная изостудия, которой он бессменно руководил более четырех десятилетий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28800"/>
            <a:ext cx="366603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1074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КРЯЧКОВ  </a:t>
            </a:r>
            <a:r>
              <a:rPr lang="ru-RU" b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Андрей Дмитриевич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23528" y="1844824"/>
            <a:ext cx="4176464" cy="43924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Годы жизни: 1876 – 1950.</a:t>
            </a:r>
            <a:endParaRPr lang="ru-RU" sz="24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Выдающийся учёный, педагог, профессор архитектуры, доктор технических наук, один из организаторов архитектурного образования в Сибири.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Построил около 100 крупных зданий в различных городах Сибири, но больше всего        в Новосибирске.</a:t>
            </a:r>
          </a:p>
          <a:p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9" y="1600200"/>
            <a:ext cx="3159122" cy="45259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9621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632848" cy="13681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  </a:t>
            </a:r>
            <a:r>
              <a:rPr lang="ru-RU" sz="4900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ЧЕРНОБРОВЦЕВ  </a:t>
            </a:r>
            <a:br>
              <a:rPr lang="ru-RU" sz="4900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900" b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900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Александр </a:t>
            </a:r>
            <a:r>
              <a:rPr lang="ru-RU" sz="4900" b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Сергеевич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91664"/>
            <a:ext cx="4038600" cy="252489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4784"/>
            <a:ext cx="3788535" cy="472970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49080"/>
            <a:ext cx="4098032" cy="20654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7699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552728" cy="130100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ОМБЫШ-КУЗНЕЦОВ</a:t>
            </a:r>
            <a:b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Михаил Сергеевич</a:t>
            </a:r>
            <a:endParaRPr lang="ru-RU" b="1" dirty="0"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2970163" cy="45259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35896" y="1600200"/>
            <a:ext cx="5256584" cy="50691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Родился в 1947г.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Живописец</a:t>
            </a:r>
            <a:r>
              <a:rPr lang="ru-RU" sz="2000" b="1" dirty="0">
                <a:solidFill>
                  <a:srgbClr val="002060"/>
                </a:solidFill>
              </a:rPr>
              <a:t>, член Союза художников СССР, России с 1973 г., Лауреат премии Ленинского комсомола (1981), Заслуженный художник Российской Федерации (2004), член-корреспондент Российской академии художеств (2012), Лауреат премии Губернатора Новосибирской области в сфере культуры и искусства (2006), профессор (2006), заведующий кафедрой монументально-декоративного искусства Новосибирской государственной архитектурно-художественной </a:t>
            </a:r>
            <a:r>
              <a:rPr lang="ru-RU" sz="2000" b="1" dirty="0" smtClean="0">
                <a:solidFill>
                  <a:srgbClr val="002060"/>
                </a:solidFill>
              </a:rPr>
              <a:t>академии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(с 2004 г.). Внесен в Золотую книгу культуры Новосибирской области в номинации "Верность призванию" (2008).</a:t>
            </a:r>
          </a:p>
        </p:txBody>
      </p:sp>
    </p:spTree>
    <p:extLst>
      <p:ext uri="{BB962C8B-B14F-4D97-AF65-F5344CB8AC3E}">
        <p14:creationId xmlns:p14="http://schemas.microsoft.com/office/powerpoint/2010/main" val="168027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192688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vi-VN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С</a:t>
            </a:r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ТЮАРТ </a:t>
            </a:r>
            <a:r>
              <a:rPr lang="vi-VN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 Елизаве</a:t>
            </a:r>
            <a:r>
              <a:rPr lang="ru-RU" b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т</a:t>
            </a:r>
            <a:r>
              <a:rPr lang="vi-VN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а Констант</a:t>
            </a:r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и</a:t>
            </a:r>
            <a:r>
              <a:rPr lang="vi-VN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новна</a:t>
            </a:r>
            <a:r>
              <a:rPr lang="vi-VN" b="1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 </a:t>
            </a:r>
            <a:endParaRPr lang="ru-RU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</a:rPr>
              <a:t>Годы </a:t>
            </a:r>
            <a:r>
              <a:rPr lang="ru-RU" sz="2000" b="1" dirty="0" smtClean="0">
                <a:solidFill>
                  <a:srgbClr val="002060"/>
                </a:solidFill>
              </a:rPr>
              <a:t>жизни: 1906</a:t>
            </a:r>
            <a:r>
              <a:rPr lang="ru-RU" sz="2000" b="1" dirty="0">
                <a:solidFill>
                  <a:srgbClr val="002060"/>
                </a:solidFill>
              </a:rPr>
              <a:t>— </a:t>
            </a:r>
            <a:r>
              <a:rPr lang="ru-RU" sz="2000" b="1" dirty="0" smtClean="0">
                <a:solidFill>
                  <a:srgbClr val="002060"/>
                </a:solidFill>
              </a:rPr>
              <a:t>1984.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Поэт, драматург.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Её называли «сибирской </a:t>
            </a:r>
            <a:r>
              <a:rPr lang="ru-RU" sz="2000" b="1" dirty="0">
                <a:solidFill>
                  <a:srgbClr val="002060"/>
                </a:solidFill>
              </a:rPr>
              <a:t>Ахматовой</a:t>
            </a:r>
            <a:r>
              <a:rPr lang="ru-RU" sz="2000" b="1" dirty="0" smtClean="0">
                <a:solidFill>
                  <a:srgbClr val="002060"/>
                </a:solidFill>
              </a:rPr>
              <a:t>».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Издано большое количество поэтических сборников.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Принимала большое участие в литературной жизни Новосибирска, помогала молодым талантам, отличалась независимой общественной </a:t>
            </a:r>
            <a:r>
              <a:rPr lang="ru-RU" sz="2000" b="1" dirty="0" smtClean="0">
                <a:solidFill>
                  <a:srgbClr val="002060"/>
                </a:solidFill>
              </a:rPr>
              <a:t>позицией.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Награждена орденом «Знак почета» и «Дружбы народов».</a:t>
            </a:r>
          </a:p>
          <a:p>
            <a:pPr marL="0" indent="0" algn="ctr">
              <a:buNone/>
            </a:pP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00808"/>
            <a:ext cx="3456384" cy="388843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525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СОЗИНОВА   Нинель Ильинична</a:t>
            </a:r>
            <a:endParaRPr lang="ru-RU" b="1" dirty="0"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546848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</a:rPr>
              <a:t>Годы </a:t>
            </a:r>
            <a:r>
              <a:rPr lang="ru-RU" sz="2400" b="1" dirty="0" smtClean="0">
                <a:solidFill>
                  <a:srgbClr val="002060"/>
                </a:solidFill>
              </a:rPr>
              <a:t>жизни: 1931 – 2006.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Поэт. Член союза писателей РФ.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Постоянный </a:t>
            </a:r>
            <a:r>
              <a:rPr lang="ru-RU" sz="2400" b="1" dirty="0">
                <a:solidFill>
                  <a:srgbClr val="002060"/>
                </a:solidFill>
              </a:rPr>
              <a:t>автор «Сибирских огней</a:t>
            </a:r>
            <a:r>
              <a:rPr lang="ru-RU" sz="2400" b="1" dirty="0" smtClean="0">
                <a:solidFill>
                  <a:srgbClr val="002060"/>
                </a:solidFill>
              </a:rPr>
              <a:t>». На </a:t>
            </a:r>
            <a:r>
              <a:rPr lang="ru-RU" sz="2400" b="1" dirty="0">
                <a:solidFill>
                  <a:srgbClr val="002060"/>
                </a:solidFill>
              </a:rPr>
              <a:t>протяжении почти сорока лет, 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пользовалась заслуженной </a:t>
            </a:r>
            <a:r>
              <a:rPr lang="ru-RU" sz="2400" b="1" dirty="0" smtClean="0">
                <a:solidFill>
                  <a:srgbClr val="002060"/>
                </a:solidFill>
              </a:rPr>
              <a:t>любовью читателей-сибиряков.  В разные годы вышло 12 поэтических сборников.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Удостоена Золотого Почетного </a:t>
            </a:r>
            <a:r>
              <a:rPr lang="ru-RU" sz="2400" b="1" dirty="0">
                <a:solidFill>
                  <a:srgbClr val="002060"/>
                </a:solidFill>
              </a:rPr>
              <a:t>знака </a:t>
            </a:r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>
                <a:solidFill>
                  <a:srgbClr val="002060"/>
                </a:solidFill>
              </a:rPr>
              <a:t>Достояние Сибири</a:t>
            </a:r>
            <a:r>
              <a:rPr lang="ru-RU" sz="2400" b="1" dirty="0" smtClean="0">
                <a:solidFill>
                  <a:srgbClr val="002060"/>
                </a:solidFill>
              </a:rPr>
              <a:t>» (2001). Лауреат </a:t>
            </a:r>
            <a:r>
              <a:rPr lang="ru-RU" sz="2400" b="1" dirty="0">
                <a:solidFill>
                  <a:srgbClr val="002060"/>
                </a:solidFill>
              </a:rPr>
              <a:t>премии им. Н.Г. </a:t>
            </a:r>
            <a:r>
              <a:rPr lang="ru-RU" sz="2400" b="1" dirty="0" smtClean="0">
                <a:solidFill>
                  <a:srgbClr val="002060"/>
                </a:solidFill>
              </a:rPr>
              <a:t>Гарина-Михайловского (2001).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2952328" cy="356063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915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САМОХИН  Николай Яковлевич</a:t>
            </a:r>
            <a:endParaRPr lang="ru-RU" b="1" dirty="0"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19872" y="1556792"/>
            <a:ext cx="5544616" cy="49685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</a:rPr>
              <a:t>Годы </a:t>
            </a:r>
            <a:r>
              <a:rPr lang="ru-RU" sz="2400" b="1" dirty="0" smtClean="0">
                <a:solidFill>
                  <a:srgbClr val="002060"/>
                </a:solidFill>
              </a:rPr>
              <a:t>жизни: 1934 – 1989.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Писатель.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Блестящий юморист-сатирик,  тонкий лирик, мастер </a:t>
            </a:r>
            <a:r>
              <a:rPr lang="ru-RU" sz="2400" b="1" dirty="0">
                <a:solidFill>
                  <a:srgbClr val="002060"/>
                </a:solidFill>
              </a:rPr>
              <a:t>психологической </a:t>
            </a:r>
            <a:r>
              <a:rPr lang="ru-RU" sz="2400" b="1" dirty="0" smtClean="0">
                <a:solidFill>
                  <a:srgbClr val="002060"/>
                </a:solidFill>
              </a:rPr>
              <a:t>прозы </a:t>
            </a:r>
            <a:r>
              <a:rPr lang="ru-RU" sz="2400" b="1" dirty="0">
                <a:solidFill>
                  <a:srgbClr val="002060"/>
                </a:solidFill>
              </a:rPr>
              <a:t>и </a:t>
            </a:r>
            <a:r>
              <a:rPr lang="ru-RU" sz="2400" b="1" dirty="0" smtClean="0">
                <a:solidFill>
                  <a:srgbClr val="002060"/>
                </a:solidFill>
              </a:rPr>
              <a:t>острозлободневный публицист.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Его книги пользовались большой популярностью в Новосибирске.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За </a:t>
            </a:r>
            <a:r>
              <a:rPr lang="ru-RU" sz="2400" b="1" dirty="0">
                <a:solidFill>
                  <a:srgbClr val="002060"/>
                </a:solidFill>
              </a:rPr>
              <a:t>30 лет работы </a:t>
            </a:r>
            <a:r>
              <a:rPr lang="ru-RU" sz="2400" b="1" dirty="0" smtClean="0">
                <a:solidFill>
                  <a:srgbClr val="002060"/>
                </a:solidFill>
              </a:rPr>
              <a:t>создал </a:t>
            </a:r>
            <a:r>
              <a:rPr lang="ru-RU" sz="2400" b="1" dirty="0">
                <a:solidFill>
                  <a:srgbClr val="002060"/>
                </a:solidFill>
              </a:rPr>
              <a:t>своеобразную летопись Новосибирска, в которую, </a:t>
            </a:r>
            <a:r>
              <a:rPr lang="ru-RU" sz="2400" b="1" dirty="0" smtClean="0">
                <a:solidFill>
                  <a:srgbClr val="002060"/>
                </a:solidFill>
              </a:rPr>
              <a:t>       в </a:t>
            </a:r>
            <a:r>
              <a:rPr lang="ru-RU" sz="2400" b="1" dirty="0">
                <a:solidFill>
                  <a:srgbClr val="002060"/>
                </a:solidFill>
              </a:rPr>
              <a:t>частности, вошли рассказы об Академгородке. 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2736304" cy="453650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3195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73616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ЧЕРНЕНОК  </a:t>
            </a:r>
            <a:r>
              <a:rPr lang="ru-RU" b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Михаил Яковлевич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133662"/>
            <a:ext cx="1828800" cy="270662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2776"/>
            <a:ext cx="2412776" cy="309634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323528" y="1988840"/>
            <a:ext cx="4572000" cy="41549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Родился в  1931г.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Писатель </a:t>
            </a:r>
            <a:r>
              <a:rPr lang="ru-RU" sz="2400" b="1" dirty="0">
                <a:solidFill>
                  <a:srgbClr val="002060"/>
                </a:solidFill>
              </a:rPr>
              <a:t>детективного </a:t>
            </a:r>
            <a:r>
              <a:rPr lang="ru-RU" sz="2400" b="1" dirty="0" smtClean="0">
                <a:solidFill>
                  <a:srgbClr val="002060"/>
                </a:solidFill>
              </a:rPr>
              <a:t>жанра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</a:rPr>
              <a:t>Его книги  </a:t>
            </a:r>
            <a:r>
              <a:rPr lang="ru-RU" sz="2400" b="1" dirty="0">
                <a:solidFill>
                  <a:srgbClr val="002060"/>
                </a:solidFill>
              </a:rPr>
              <a:t>известны далеко за пределами России. Они выдержали несколько пе­реизданий в Германии, США, Финляндии, Венг­рии, Польше, Чехословакии и других странах. Лауреат премии Союза писателей России "Во славу Отечества" (2010 г.)</a:t>
            </a:r>
          </a:p>
        </p:txBody>
      </p:sp>
    </p:spTree>
    <p:extLst>
      <p:ext uri="{BB962C8B-B14F-4D97-AF65-F5344CB8AC3E}">
        <p14:creationId xmlns:p14="http://schemas.microsoft.com/office/powerpoint/2010/main" val="17008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0801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МИХЕЕВ  </a:t>
            </a:r>
            <a:r>
              <a:rPr lang="ru-RU" b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Михаил Петрович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3810000" cy="412432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844824"/>
            <a:ext cx="4038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Годы </a:t>
            </a:r>
            <a:r>
              <a:rPr lang="ru-RU" b="1" dirty="0" smtClean="0">
                <a:solidFill>
                  <a:srgbClr val="002060"/>
                </a:solidFill>
              </a:rPr>
              <a:t>жизни: 1911 – 1993.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Писатель-фантаст </a:t>
            </a:r>
            <a:r>
              <a:rPr lang="ru-RU" b="1" dirty="0">
                <a:solidFill>
                  <a:srgbClr val="002060"/>
                </a:solidFill>
              </a:rPr>
              <a:t>и </a:t>
            </a:r>
            <a:r>
              <a:rPr lang="ru-RU" b="1" dirty="0" smtClean="0">
                <a:solidFill>
                  <a:srgbClr val="002060"/>
                </a:solidFill>
              </a:rPr>
              <a:t>поэт. Автор слов песни «Есть по </a:t>
            </a:r>
            <a:r>
              <a:rPr lang="ru-RU" b="1" dirty="0">
                <a:solidFill>
                  <a:srgbClr val="002060"/>
                </a:solidFill>
              </a:rPr>
              <a:t>Чуйскому тракту дорога…», </a:t>
            </a:r>
            <a:r>
              <a:rPr lang="ru-RU" b="1" dirty="0" smtClean="0">
                <a:solidFill>
                  <a:srgbClr val="002060"/>
                </a:solidFill>
              </a:rPr>
              <a:t>разошедшейся </a:t>
            </a:r>
            <a:r>
              <a:rPr lang="ru-RU" b="1" dirty="0">
                <a:solidFill>
                  <a:srgbClr val="002060"/>
                </a:solidFill>
              </a:rPr>
              <a:t>по всей </a:t>
            </a:r>
            <a:r>
              <a:rPr lang="ru-RU" b="1" dirty="0" smtClean="0">
                <a:solidFill>
                  <a:srgbClr val="002060"/>
                </a:solidFill>
              </a:rPr>
              <a:t>Сибири и ставшей </a:t>
            </a:r>
            <a:r>
              <a:rPr lang="ru-RU" b="1" dirty="0">
                <a:solidFill>
                  <a:srgbClr val="002060"/>
                </a:solidFill>
              </a:rPr>
              <a:t>поистине народной. </a:t>
            </a:r>
            <a:r>
              <a:rPr lang="ru-RU" b="1" dirty="0" smtClean="0">
                <a:solidFill>
                  <a:srgbClr val="002060"/>
                </a:solidFill>
              </a:rPr>
              <a:t>Основатель литературного </a:t>
            </a:r>
            <a:r>
              <a:rPr lang="ru-RU" b="1" dirty="0">
                <a:solidFill>
                  <a:srgbClr val="002060"/>
                </a:solidFill>
              </a:rPr>
              <a:t>объединения «Клуба любителей фантастики</a:t>
            </a:r>
            <a:r>
              <a:rPr lang="ru-RU" b="1" dirty="0" smtClean="0">
                <a:solidFill>
                  <a:srgbClr val="002060"/>
                </a:solidFill>
              </a:rPr>
              <a:t>»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Новосибирске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Произведения Михаила Михеева </a:t>
            </a:r>
            <a:r>
              <a:rPr lang="ru-RU" b="1" dirty="0" smtClean="0">
                <a:solidFill>
                  <a:srgbClr val="002060"/>
                </a:solidFill>
              </a:rPr>
              <a:t>переводились </a:t>
            </a:r>
            <a:r>
              <a:rPr lang="ru-RU" b="1" dirty="0">
                <a:solidFill>
                  <a:srgbClr val="002060"/>
                </a:solidFill>
              </a:rPr>
              <a:t>на многие иностранные </a:t>
            </a:r>
            <a:r>
              <a:rPr lang="ru-RU" b="1" dirty="0" smtClean="0">
                <a:solidFill>
                  <a:srgbClr val="002060"/>
                </a:solidFill>
              </a:rPr>
              <a:t>языки.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78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ЩУКИН  </a:t>
            </a:r>
            <a:r>
              <a:rPr lang="ru-RU" b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Михаил Николаевич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3482190" cy="45259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95936" y="1556792"/>
            <a:ext cx="4896544" cy="41764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</a:rPr>
              <a:t>Родился </a:t>
            </a:r>
            <a:r>
              <a:rPr lang="ru-RU" sz="3600" b="1" dirty="0" smtClean="0">
                <a:solidFill>
                  <a:srgbClr val="002060"/>
                </a:solidFill>
              </a:rPr>
              <a:t>в 1953 г.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Писатель.  Член </a:t>
            </a:r>
            <a:r>
              <a:rPr lang="ru-RU" sz="3600" b="1" dirty="0">
                <a:solidFill>
                  <a:srgbClr val="002060"/>
                </a:solidFill>
              </a:rPr>
              <a:t>Союза писателей РФ, лауреат премии Ленинского комсомола, </a:t>
            </a:r>
            <a:r>
              <a:rPr lang="ru-RU" sz="3600" b="1" dirty="0" smtClean="0">
                <a:solidFill>
                  <a:srgbClr val="002060"/>
                </a:solidFill>
              </a:rPr>
              <a:t>создатель и главный редактор журнала "Сибирская </a:t>
            </a:r>
            <a:r>
              <a:rPr lang="ru-RU" sz="3600" b="1" dirty="0">
                <a:solidFill>
                  <a:srgbClr val="002060"/>
                </a:solidFill>
              </a:rPr>
              <a:t>горница". </a:t>
            </a:r>
            <a:r>
              <a:rPr lang="ru-RU" sz="3600" b="1" dirty="0" smtClean="0">
                <a:solidFill>
                  <a:srgbClr val="002060"/>
                </a:solidFill>
              </a:rPr>
              <a:t>Автор </a:t>
            </a:r>
            <a:r>
              <a:rPr lang="ru-RU" sz="3600" b="1" dirty="0">
                <a:solidFill>
                  <a:srgbClr val="002060"/>
                </a:solidFill>
              </a:rPr>
              <a:t>исторических романов «Ямщина» (2007), «Конокрад» (2011), «Чёрный буран» (2011), «Лихие гости» (2011), «Несравненная» (2012), которые выходят в Москве в популярной книжной серии «Сибириада».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За </a:t>
            </a:r>
            <a:r>
              <a:rPr lang="ru-RU" sz="3600" b="1" dirty="0">
                <a:solidFill>
                  <a:srgbClr val="002060"/>
                </a:solidFill>
              </a:rPr>
              <a:t>роман «Ямщина» Щукин удостоен литературной премии «Карамзинский крест», которая присуждается за «большой вклад в развитие русской исторической литературы».</a:t>
            </a:r>
          </a:p>
        </p:txBody>
      </p:sp>
    </p:spTree>
    <p:extLst>
      <p:ext uri="{BB962C8B-B14F-4D97-AF65-F5344CB8AC3E}">
        <p14:creationId xmlns:p14="http://schemas.microsoft.com/office/powerpoint/2010/main" val="153788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354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vi-VN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</a:rPr>
              <a:t>П</a:t>
            </a:r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</a:rPr>
              <a:t>РАШКЕВИЧ </a:t>
            </a:r>
            <a:r>
              <a:rPr lang="vi-VN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</a:rPr>
              <a:t>Геннадий Мартович </a:t>
            </a:r>
            <a:endParaRPr lang="ru-RU" b="1" dirty="0"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5616624" cy="53285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002060"/>
                </a:solidFill>
              </a:rPr>
              <a:t>Родился </a:t>
            </a:r>
            <a:r>
              <a:rPr lang="ru-RU" sz="1800" b="1" dirty="0" smtClean="0">
                <a:solidFill>
                  <a:srgbClr val="002060"/>
                </a:solidFill>
              </a:rPr>
              <a:t>в 1941г.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Русский </a:t>
            </a:r>
            <a:r>
              <a:rPr lang="ru-RU" sz="1800" b="1" dirty="0">
                <a:solidFill>
                  <a:srgbClr val="002060"/>
                </a:solidFill>
              </a:rPr>
              <a:t>писатель, поэт, переводчик</a:t>
            </a:r>
            <a:r>
              <a:rPr lang="ru-RU" sz="1800" b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>Член Союза писателей СССР с 1982 года (Союза писателей России с 1992 года, Союза журналистов России с 1974 года, Нью-Йоркского клуба русских писателей с 1997 года, ПЕН-клуба с 2002 года</a:t>
            </a:r>
            <a:r>
              <a:rPr lang="ru-RU" sz="1800" b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>Заслуженный работник культуры РФ (2007), лауреат </a:t>
            </a:r>
            <a:r>
              <a:rPr lang="ru-RU" sz="1800" b="1" dirty="0" smtClean="0">
                <a:solidFill>
                  <a:srgbClr val="002060"/>
                </a:solidFill>
              </a:rPr>
              <a:t>многочисленных </a:t>
            </a:r>
            <a:r>
              <a:rPr lang="ru-RU" sz="1800" b="1" dirty="0">
                <a:solidFill>
                  <a:srgbClr val="002060"/>
                </a:solidFill>
              </a:rPr>
              <a:t>премий, редактор издательства «Свиньин и Сыновья» (Новосибирск</a:t>
            </a:r>
            <a:r>
              <a:rPr lang="ru-RU" sz="1800" b="1" dirty="0" smtClean="0">
                <a:solidFill>
                  <a:srgbClr val="002060"/>
                </a:solidFill>
              </a:rPr>
              <a:t>). 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Книги Г. </a:t>
            </a:r>
            <a:r>
              <a:rPr lang="ru-RU" sz="1800" b="1" dirty="0">
                <a:solidFill>
                  <a:srgbClr val="002060"/>
                </a:solidFill>
              </a:rPr>
              <a:t>Прашкевича переведены на многие языки и издавались в США, в Англии, в Германии, во Франции, в Польше, в Болгарии, в Югославии, 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в </a:t>
            </a:r>
            <a:r>
              <a:rPr lang="ru-RU" sz="1800" b="1" dirty="0">
                <a:solidFill>
                  <a:srgbClr val="002060"/>
                </a:solidFill>
              </a:rPr>
              <a:t>Румынии, в Литве, в Узбекистане, в Казахстане, на Украине и в других странах. </a:t>
            </a:r>
            <a:r>
              <a:rPr lang="ru-RU" sz="1800" b="1" dirty="0" smtClean="0">
                <a:solidFill>
                  <a:srgbClr val="002060"/>
                </a:solidFill>
              </a:rPr>
              <a:t> Его роман </a:t>
            </a:r>
            <a:r>
              <a:rPr lang="ru-RU" sz="1800" b="1" dirty="0">
                <a:solidFill>
                  <a:srgbClr val="002060"/>
                </a:solidFill>
              </a:rPr>
              <a:t>«Пятый сон Веры Павловны» (написанный в соавторстве 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с </a:t>
            </a:r>
            <a:r>
              <a:rPr lang="ru-RU" sz="1800" b="1" dirty="0">
                <a:solidFill>
                  <a:srgbClr val="002060"/>
                </a:solidFill>
              </a:rPr>
              <a:t>Александром Богданом) номинировался на Букеровскую премию (</a:t>
            </a:r>
            <a:r>
              <a:rPr lang="ru-RU" sz="1800" b="1" dirty="0" smtClean="0">
                <a:solidFill>
                  <a:srgbClr val="002060"/>
                </a:solidFill>
              </a:rPr>
              <a:t>2002).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772816"/>
            <a:ext cx="2901454" cy="423520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3029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ШИЛО                </a:t>
            </a:r>
            <a:b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Ростислав       Александрович </a:t>
            </a:r>
            <a:endParaRPr lang="ru-RU" b="1" dirty="0"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149080"/>
            <a:ext cx="3240360" cy="253770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556792"/>
            <a:ext cx="2952328" cy="237626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107504" y="1929769"/>
            <a:ext cx="5437112" cy="46166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Родился </a:t>
            </a:r>
            <a:r>
              <a:rPr lang="ru-RU" sz="2000" b="1" dirty="0" smtClean="0">
                <a:solidFill>
                  <a:srgbClr val="002060"/>
                </a:solidFill>
              </a:rPr>
              <a:t>в 1940 г.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Директор </a:t>
            </a:r>
            <a:r>
              <a:rPr lang="ru-RU" sz="2000" b="1" dirty="0">
                <a:solidFill>
                  <a:srgbClr val="002060"/>
                </a:solidFill>
              </a:rPr>
              <a:t>Новосибирского зоопарка. </a:t>
            </a:r>
            <a:r>
              <a:rPr lang="ru-RU" sz="2000" b="1" dirty="0" smtClean="0">
                <a:solidFill>
                  <a:srgbClr val="002060"/>
                </a:solidFill>
              </a:rPr>
              <a:t>Заслуженный </a:t>
            </a:r>
            <a:r>
              <a:rPr lang="ru-RU" sz="2000" b="1" dirty="0">
                <a:solidFill>
                  <a:srgbClr val="002060"/>
                </a:solidFill>
              </a:rPr>
              <a:t>работник культуры РФ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Благодаря его трудам и идеям, огромной целеустремлённости, </a:t>
            </a:r>
            <a:r>
              <a:rPr lang="ru-RU" sz="2000" b="1" dirty="0" smtClean="0">
                <a:solidFill>
                  <a:srgbClr val="002060"/>
                </a:solidFill>
              </a:rPr>
              <a:t>в Новосибирске построен </a:t>
            </a:r>
            <a:r>
              <a:rPr lang="ru-RU" sz="2000" b="1" dirty="0">
                <a:solidFill>
                  <a:srgbClr val="002060"/>
                </a:solidFill>
              </a:rPr>
              <a:t>уникальный комплекс нового зоопарка – крупнейшего в России, его площадь – 60 гектаров. </a:t>
            </a:r>
            <a:r>
              <a:rPr lang="ru-RU" sz="2000" b="1" dirty="0" smtClean="0">
                <a:solidFill>
                  <a:srgbClr val="002060"/>
                </a:solidFill>
              </a:rPr>
              <a:t>Является </a:t>
            </a:r>
            <a:r>
              <a:rPr lang="ru-RU" sz="2000" b="1" dirty="0">
                <a:solidFill>
                  <a:srgbClr val="002060"/>
                </a:solidFill>
              </a:rPr>
              <a:t>действительным членом Европейской и Евро-Азиатской Ассоциации Зоопарков и Аквариумов, а также Международного Союза Директоров Зоопарков Мира.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Имеет правительственные награды: орден «Знак Почёта», орден Дружбы (2001), орден «За заслуги перед Отечеством» IV степени (2012</a:t>
            </a:r>
            <a:r>
              <a:rPr lang="ru-RU" b="1" dirty="0" smtClean="0">
                <a:solidFill>
                  <a:srgbClr val="00206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7032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345" y="12576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КРЯЧКОВ  </a:t>
            </a:r>
            <a:r>
              <a:rPr lang="ru-RU" b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Андрей Дмитриевич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5"/>
            <a:ext cx="4963616" cy="309634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92" y="4437112"/>
            <a:ext cx="4129392" cy="225966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85718"/>
            <a:ext cx="3312368" cy="247533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77072"/>
            <a:ext cx="4104456" cy="259690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8305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ЕЛЕПОВ  </a:t>
            </a:r>
            <a:r>
              <a:rPr lang="ru-RU" b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Борис Степанович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</a:rPr>
              <a:t>Родился </a:t>
            </a:r>
            <a:r>
              <a:rPr lang="ru-RU" sz="2400" b="1" dirty="0" smtClean="0">
                <a:solidFill>
                  <a:srgbClr val="002060"/>
                </a:solidFill>
              </a:rPr>
              <a:t>в 1942г.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Директор </a:t>
            </a:r>
            <a:r>
              <a:rPr lang="ru-RU" sz="2400" b="1" dirty="0">
                <a:solidFill>
                  <a:srgbClr val="002060"/>
                </a:solidFill>
              </a:rPr>
              <a:t>Государственной публичной научно-технической библиотеки Сибирского отделения РАН (с 1980 г</a:t>
            </a:r>
            <a:r>
              <a:rPr lang="ru-RU" sz="2400" b="1" dirty="0" smtClean="0">
                <a:solidFill>
                  <a:srgbClr val="002060"/>
                </a:solidFill>
              </a:rPr>
              <a:t>.),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доктор технических наук, профессор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В 2003 г. </a:t>
            </a:r>
            <a:r>
              <a:rPr lang="ru-RU" sz="2400" b="1" dirty="0">
                <a:solidFill>
                  <a:srgbClr val="002060"/>
                </a:solidFill>
              </a:rPr>
              <a:t>присвоено звание Кавалера Золотого почетного знака «Достояние Сибири». </a:t>
            </a:r>
            <a:r>
              <a:rPr lang="ru-RU" sz="2400" b="1" dirty="0" smtClean="0">
                <a:solidFill>
                  <a:srgbClr val="002060"/>
                </a:solidFill>
              </a:rPr>
              <a:t>Заслуженный работник </a:t>
            </a:r>
            <a:r>
              <a:rPr lang="ru-RU" sz="2400" b="1" dirty="0">
                <a:solidFill>
                  <a:srgbClr val="002060"/>
                </a:solidFill>
              </a:rPr>
              <a:t>культуры РФ.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По </a:t>
            </a:r>
            <a:r>
              <a:rPr lang="ru-RU" sz="2400" b="1" dirty="0">
                <a:solidFill>
                  <a:srgbClr val="002060"/>
                </a:solidFill>
              </a:rPr>
              <a:t>его инициативе был подготовлен и издан первый обобщающий пятитомный труд по истории книжного дела </a:t>
            </a:r>
            <a:r>
              <a:rPr lang="ru-RU" sz="2400" b="1" dirty="0" smtClean="0">
                <a:solidFill>
                  <a:srgbClr val="002060"/>
                </a:solidFill>
              </a:rPr>
              <a:t>Сибири.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28800"/>
            <a:ext cx="3384376" cy="468052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095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ТАРАСОВА  </a:t>
            </a:r>
            <a:r>
              <a:rPr lang="ru-RU" b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Светлана Антоновна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3017308" cy="45259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07904" y="1700808"/>
            <a:ext cx="4974704" cy="49685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Директор </a:t>
            </a:r>
            <a:r>
              <a:rPr lang="ru-RU" sz="1600" b="1" dirty="0">
                <a:solidFill>
                  <a:srgbClr val="002060"/>
                </a:solidFill>
              </a:rPr>
              <a:t>Новосибирской государственной областной научной библиотеки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 Лауреат </a:t>
            </a:r>
            <a:r>
              <a:rPr lang="ru-RU" sz="1600" b="1" dirty="0">
                <a:solidFill>
                  <a:srgbClr val="002060"/>
                </a:solidFill>
              </a:rPr>
              <a:t>премии Губернатора Новосибирской области в сфере культуры и искусства.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Развивая </a:t>
            </a:r>
            <a:endParaRPr lang="ru-RU" sz="16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Международное </a:t>
            </a:r>
            <a:r>
              <a:rPr lang="ru-RU" sz="1600" b="1" dirty="0">
                <a:solidFill>
                  <a:srgbClr val="002060"/>
                </a:solidFill>
              </a:rPr>
              <a:t>сотрудничество, при непосредственном участии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С</a:t>
            </a:r>
            <a:r>
              <a:rPr lang="ru-RU" sz="1600" b="1" dirty="0">
                <a:solidFill>
                  <a:srgbClr val="002060"/>
                </a:solidFill>
              </a:rPr>
              <a:t>. А. Тарасовой, библиотека в 2011 </a:t>
            </a:r>
            <a:r>
              <a:rPr lang="ru-RU" sz="1600" b="1" dirty="0" smtClean="0">
                <a:solidFill>
                  <a:srgbClr val="002060"/>
                </a:solidFill>
              </a:rPr>
              <a:t>г. стала </a:t>
            </a:r>
            <a:r>
              <a:rPr lang="ru-RU" sz="1600" b="1" dirty="0">
                <a:solidFill>
                  <a:srgbClr val="002060"/>
                </a:solidFill>
              </a:rPr>
              <a:t>членом международной федерации библиотечных ассоциаций и учреждений (</a:t>
            </a:r>
            <a:r>
              <a:rPr lang="ru-RU" sz="1600" b="1" dirty="0" smtClean="0">
                <a:solidFill>
                  <a:srgbClr val="002060"/>
                </a:solidFill>
              </a:rPr>
              <a:t>ИФЛА).</a:t>
            </a:r>
            <a:r>
              <a:rPr lang="ru-RU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В 2011 году в библиотеке открыт региональный центр Президентской библиотеки им. Б.Н. Ельцина. Библиотека неоднократно награждалась дипломами, почетными грамотами, благодарственными письмами, становилась лауреатом многих конкурсов как местного, так и республиканского значения. </a:t>
            </a:r>
          </a:p>
        </p:txBody>
      </p:sp>
    </p:spTree>
    <p:extLst>
      <p:ext uri="{BB962C8B-B14F-4D97-AF65-F5344CB8AC3E}">
        <p14:creationId xmlns:p14="http://schemas.microsoft.com/office/powerpoint/2010/main" val="423423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35280" cy="13681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КАРЕЛИН </a:t>
            </a:r>
            <a:b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Александр </a:t>
            </a:r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 Александрович </a:t>
            </a:r>
            <a:endParaRPr lang="ru-RU" b="1" dirty="0"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3024336" cy="439248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95936" y="1772816"/>
            <a:ext cx="4896544" cy="48965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2900" b="1" dirty="0" smtClean="0">
                <a:solidFill>
                  <a:srgbClr val="002060"/>
                </a:solidFill>
              </a:rPr>
              <a:t>Родился в  1967 г.</a:t>
            </a:r>
            <a:r>
              <a:rPr lang="ru-RU" sz="2900" dirty="0" smtClean="0"/>
              <a:t> </a:t>
            </a:r>
          </a:p>
          <a:p>
            <a:pPr marL="0" indent="0" algn="ctr">
              <a:buNone/>
            </a:pPr>
            <a:r>
              <a:rPr lang="ru-RU" sz="2900" b="1" dirty="0" smtClean="0">
                <a:solidFill>
                  <a:srgbClr val="002060"/>
                </a:solidFill>
              </a:rPr>
              <a:t>Выдающийся российский борец классического (греко-римского) стиля. </a:t>
            </a:r>
          </a:p>
          <a:p>
            <a:pPr marL="0" indent="0" algn="ctr">
              <a:buNone/>
            </a:pPr>
            <a:r>
              <a:rPr lang="ru-RU" sz="2900" b="1" dirty="0" smtClean="0">
                <a:solidFill>
                  <a:srgbClr val="002060"/>
                </a:solidFill>
              </a:rPr>
              <a:t>Заслуженный </a:t>
            </a:r>
            <a:r>
              <a:rPr lang="ru-RU" sz="2900" b="1" dirty="0">
                <a:solidFill>
                  <a:srgbClr val="002060"/>
                </a:solidFill>
              </a:rPr>
              <a:t>мастер спорта (1988). Трехкратный чемпион Олимпийских игр (1988,1992,1996), </a:t>
            </a:r>
            <a:endParaRPr lang="ru-RU" sz="29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900" b="1" dirty="0" smtClean="0">
                <a:solidFill>
                  <a:srgbClr val="002060"/>
                </a:solidFill>
              </a:rPr>
              <a:t>чемпион </a:t>
            </a:r>
            <a:r>
              <a:rPr lang="ru-RU" sz="2900" b="1" dirty="0">
                <a:solidFill>
                  <a:srgbClr val="002060"/>
                </a:solidFill>
              </a:rPr>
              <a:t>мира (1989-1991, 1993-1995,1997-1999) и Европы </a:t>
            </a:r>
            <a:r>
              <a:rPr lang="ru-RU" sz="2900" b="1" dirty="0" smtClean="0">
                <a:solidFill>
                  <a:srgbClr val="002060"/>
                </a:solidFill>
              </a:rPr>
              <a:t>.</a:t>
            </a:r>
            <a:endParaRPr lang="ru-RU" sz="29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900" b="1" dirty="0">
                <a:solidFill>
                  <a:srgbClr val="002060"/>
                </a:solidFill>
              </a:rPr>
              <a:t>С </a:t>
            </a:r>
            <a:r>
              <a:rPr lang="ru-RU" sz="2900" b="1" dirty="0" smtClean="0">
                <a:solidFill>
                  <a:srgbClr val="002060"/>
                </a:solidFill>
              </a:rPr>
              <a:t>1988г. </a:t>
            </a:r>
            <a:r>
              <a:rPr lang="ru-RU" sz="2900" b="1" dirty="0">
                <a:solidFill>
                  <a:srgbClr val="002060"/>
                </a:solidFill>
              </a:rPr>
              <a:t>является бессменным (</a:t>
            </a:r>
            <a:r>
              <a:rPr lang="ru-RU" sz="2900" b="1" dirty="0" smtClean="0">
                <a:solidFill>
                  <a:srgbClr val="002060"/>
                </a:solidFill>
              </a:rPr>
              <a:t>тринадцатикратным</a:t>
            </a:r>
            <a:r>
              <a:rPr lang="ru-RU" sz="2900" b="1" dirty="0">
                <a:solidFill>
                  <a:srgbClr val="002060"/>
                </a:solidFill>
              </a:rPr>
              <a:t>) чемпионом страны.</a:t>
            </a:r>
          </a:p>
          <a:p>
            <a:pPr marL="0" indent="0" algn="ctr">
              <a:buNone/>
            </a:pPr>
            <a:endParaRPr lang="ru-RU" sz="29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900" b="1" dirty="0" smtClean="0">
                <a:solidFill>
                  <a:srgbClr val="002060"/>
                </a:solidFill>
              </a:rPr>
              <a:t>Государственный </a:t>
            </a:r>
            <a:r>
              <a:rPr lang="ru-RU" sz="2900" b="1" dirty="0">
                <a:solidFill>
                  <a:srgbClr val="002060"/>
                </a:solidFill>
              </a:rPr>
              <a:t>и политический деятель, депутат Государственной думы VI созыва от партии «Единая Россия», член комитета Госдумы по международным делам. </a:t>
            </a:r>
            <a:endParaRPr lang="ru-RU" sz="29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900" b="1" dirty="0" smtClean="0">
                <a:solidFill>
                  <a:srgbClr val="002060"/>
                </a:solidFill>
              </a:rPr>
              <a:t>Герой Российской </a:t>
            </a:r>
            <a:r>
              <a:rPr lang="ru-RU" sz="2900" b="1" dirty="0">
                <a:solidFill>
                  <a:srgbClr val="002060"/>
                </a:solidFill>
              </a:rPr>
              <a:t>Федерации (1997</a:t>
            </a:r>
            <a:r>
              <a:rPr lang="ru-RU" sz="2900" b="1" dirty="0" smtClean="0">
                <a:solidFill>
                  <a:srgbClr val="002060"/>
                </a:solidFill>
              </a:rPr>
              <a:t>). </a:t>
            </a:r>
          </a:p>
          <a:p>
            <a:pPr marL="0" indent="0" algn="ctr">
              <a:buNone/>
            </a:pPr>
            <a:r>
              <a:rPr lang="ru-RU" sz="2900" b="1" dirty="0" smtClean="0">
                <a:solidFill>
                  <a:srgbClr val="002060"/>
                </a:solidFill>
              </a:rPr>
              <a:t>Почётный </a:t>
            </a:r>
            <a:r>
              <a:rPr lang="ru-RU" sz="2900" b="1" dirty="0">
                <a:solidFill>
                  <a:srgbClr val="002060"/>
                </a:solidFill>
              </a:rPr>
              <a:t>гражданин города </a:t>
            </a:r>
            <a:r>
              <a:rPr lang="ru-RU" sz="2900" b="1" dirty="0" smtClean="0">
                <a:solidFill>
                  <a:srgbClr val="002060"/>
                </a:solidFill>
              </a:rPr>
              <a:t>Новосибирск</a:t>
            </a:r>
            <a:r>
              <a:rPr lang="ru-RU" sz="2000" b="1" dirty="0" smtClean="0">
                <a:solidFill>
                  <a:srgbClr val="002060"/>
                </a:solidFill>
              </a:rPr>
              <a:t>.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6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МАРКИН  </a:t>
            </a:r>
            <a:r>
              <a:rPr lang="ru-RU" b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Виктор Фёдорович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68" y="2924944"/>
            <a:ext cx="2088232" cy="352839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44824"/>
            <a:ext cx="2448272" cy="316835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323528" y="1916832"/>
            <a:ext cx="4320480" cy="40934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Родился </a:t>
            </a:r>
            <a:r>
              <a:rPr lang="ru-RU" sz="2000" b="1" dirty="0" smtClean="0">
                <a:solidFill>
                  <a:srgbClr val="002060"/>
                </a:solidFill>
              </a:rPr>
              <a:t>в 1957г.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Советский легкоатлет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(длинный спринт</a:t>
            </a:r>
            <a:r>
              <a:rPr lang="ru-RU" sz="2000" b="1" dirty="0" smtClean="0">
                <a:solidFill>
                  <a:srgbClr val="002060"/>
                </a:solidFill>
              </a:rPr>
              <a:t>).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Двукратный </a:t>
            </a:r>
            <a:r>
              <a:rPr lang="ru-RU" sz="2000" b="1" dirty="0">
                <a:solidFill>
                  <a:srgbClr val="002060"/>
                </a:solidFill>
              </a:rPr>
              <a:t>олимпийский чемпион</a:t>
            </a:r>
            <a:r>
              <a:rPr lang="ru-RU" sz="2000" b="1" dirty="0" smtClean="0">
                <a:solidFill>
                  <a:srgbClr val="002060"/>
                </a:solidFill>
              </a:rPr>
              <a:t>, чемпион мира,  </a:t>
            </a:r>
            <a:r>
              <a:rPr lang="ru-RU" sz="2000" b="1" dirty="0">
                <a:solidFill>
                  <a:srgbClr val="002060"/>
                </a:solidFill>
              </a:rPr>
              <a:t>заслуженный мастер спорта СССР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Победитель Всемирной Универсиады 1981, соревнований "Дружба-84".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Советник </a:t>
            </a:r>
            <a:r>
              <a:rPr lang="ru-RU" sz="2000" b="1" dirty="0">
                <a:solidFill>
                  <a:srgbClr val="002060"/>
                </a:solidFill>
              </a:rPr>
              <a:t>по спорту при полномочном представителе Президента РФ в Сибирском территориальном </a:t>
            </a:r>
            <a:r>
              <a:rPr lang="ru-RU" sz="2000" b="1" dirty="0" smtClean="0">
                <a:solidFill>
                  <a:srgbClr val="002060"/>
                </a:solidFill>
              </a:rPr>
              <a:t>округе (2006г) 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87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344816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КАЦ  Арнольд Михайлович</a:t>
            </a:r>
            <a:endParaRPr lang="ru-RU" b="1" dirty="0"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1703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Годы жизни: 1924 – 2007.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Российский дирижёр, педагог.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Народный </a:t>
            </a:r>
            <a:r>
              <a:rPr lang="ru-RU" sz="2400" b="1" dirty="0">
                <a:solidFill>
                  <a:srgbClr val="002060"/>
                </a:solidFill>
              </a:rPr>
              <a:t>артист СССР (1988). Художественный руководитель и главный дирижер Новосибирского симфонического </a:t>
            </a:r>
            <a:r>
              <a:rPr lang="ru-RU" sz="2400" b="1" dirty="0" smtClean="0">
                <a:solidFill>
                  <a:srgbClr val="002060"/>
                </a:solidFill>
              </a:rPr>
              <a:t>оркестра.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В 2013 году открылся Концертный зал имени Арнольда </a:t>
            </a:r>
            <a:r>
              <a:rPr lang="ru-RU" sz="2400" b="1" dirty="0" err="1" smtClean="0">
                <a:solidFill>
                  <a:srgbClr val="002060"/>
                </a:solidFill>
              </a:rPr>
              <a:t>Каца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4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МАЛАНИН  </a:t>
            </a:r>
            <a:r>
              <a:rPr lang="ru-RU" b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Иван Иванович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84784"/>
            <a:ext cx="3603481" cy="45259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608512" cy="51411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Годы жизни: 1897 – 1969.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Легендарный </a:t>
            </a:r>
            <a:r>
              <a:rPr lang="ru-RU" sz="2000" b="1" dirty="0">
                <a:solidFill>
                  <a:srgbClr val="002060"/>
                </a:solidFill>
              </a:rPr>
              <a:t>слепой баянист, автор классических обработок русских народных песен, в том числе "Сибирской подгорной".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Аккомпанировал певице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Л. Руслановой</a:t>
            </a:r>
            <a:r>
              <a:rPr lang="ru-RU" sz="2000" b="1" dirty="0">
                <a:solidFill>
                  <a:srgbClr val="002060"/>
                </a:solidFill>
              </a:rPr>
              <a:t>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Геннадий </a:t>
            </a:r>
            <a:r>
              <a:rPr lang="ru-RU" sz="2000" b="1" dirty="0">
                <a:solidFill>
                  <a:srgbClr val="002060"/>
                </a:solidFill>
              </a:rPr>
              <a:t>Заволокин называл его своим учителем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Имя Маланина было чрезвычайно популярно в </a:t>
            </a:r>
            <a:r>
              <a:rPr lang="ru-RU" sz="2000" b="1" dirty="0" smtClean="0">
                <a:solidFill>
                  <a:srgbClr val="002060"/>
                </a:solidFill>
              </a:rPr>
              <a:t>Сибири в </a:t>
            </a:r>
            <a:r>
              <a:rPr lang="ru-RU" sz="2000" b="1" dirty="0" smtClean="0">
                <a:solidFill>
                  <a:srgbClr val="002060"/>
                </a:solidFill>
              </a:rPr>
              <a:t>1930-1950-е годы.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Один из организаторов и музыкальный руководитель радиопередачи военных лет </a:t>
            </a:r>
            <a:r>
              <a:rPr lang="ru-RU" sz="2000" b="1" dirty="0" smtClean="0">
                <a:solidFill>
                  <a:srgbClr val="002060"/>
                </a:solidFill>
              </a:rPr>
              <a:t>«</a:t>
            </a:r>
            <a:r>
              <a:rPr lang="ru-RU" sz="2000" b="1" dirty="0" smtClean="0">
                <a:solidFill>
                  <a:srgbClr val="002060"/>
                </a:solidFill>
              </a:rPr>
              <a:t>Огонь по врагу».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1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128792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ГУЛЯЕВ   Иван </a:t>
            </a:r>
            <a:r>
              <a:rPr lang="ru-RU" b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Матвеевич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770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Годы </a:t>
            </a:r>
            <a:r>
              <a:rPr lang="ru-RU" b="1" dirty="0" smtClean="0">
                <a:solidFill>
                  <a:srgbClr val="002060"/>
                </a:solidFill>
              </a:rPr>
              <a:t>жизни: 1911 – 1978.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Дирижер</a:t>
            </a:r>
            <a:r>
              <a:rPr lang="ru-RU" b="1" dirty="0">
                <a:solidFill>
                  <a:srgbClr val="002060"/>
                </a:solidFill>
              </a:rPr>
              <a:t>, заслуженный деятель искусств РСФСР, главный дирижер оркестра народных инструментов Новосибирского областного радиокомитета (ныне - оркестр ГТРК «Новосибирск»)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1966-1975 </a:t>
            </a:r>
            <a:r>
              <a:rPr lang="ru-RU" b="1" dirty="0" smtClean="0">
                <a:solidFill>
                  <a:srgbClr val="002060"/>
                </a:solidFill>
              </a:rPr>
              <a:t>гг.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 1975 г. передал дирижерскую палочку своему ученику  </a:t>
            </a:r>
            <a:r>
              <a:rPr lang="ru-RU" b="1" dirty="0" smtClean="0">
                <a:solidFill>
                  <a:srgbClr val="002060"/>
                </a:solidFill>
              </a:rPr>
              <a:t>-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В.П</a:t>
            </a:r>
            <a:r>
              <a:rPr lang="ru-RU" b="1" dirty="0" smtClean="0">
                <a:solidFill>
                  <a:srgbClr val="002060"/>
                </a:solidFill>
              </a:rPr>
              <a:t>. Гусеву.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Имел многочисленные награды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913" y="1600200"/>
            <a:ext cx="3413174" cy="45259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5665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НОВИКОВ  Андрей Порфирьевич</a:t>
            </a:r>
            <a:endParaRPr lang="ru-RU" b="1" dirty="0"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91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Годы жизни: 1909- 1979.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Композитор, художественный руководитель различных ансамблей, в том числе,    с 1969г.  </a:t>
            </a:r>
            <a:r>
              <a:rPr lang="ru-RU" b="1" dirty="0">
                <a:solidFill>
                  <a:srgbClr val="002060"/>
                </a:solidFill>
              </a:rPr>
              <a:t>Сибирского русского народного хора. В 1944 — </a:t>
            </a:r>
            <a:r>
              <a:rPr lang="ru-RU" b="1" dirty="0" smtClean="0">
                <a:solidFill>
                  <a:srgbClr val="002060"/>
                </a:solidFill>
              </a:rPr>
              <a:t>65гг. </a:t>
            </a:r>
            <a:r>
              <a:rPr lang="ru-RU" b="1" dirty="0">
                <a:solidFill>
                  <a:srgbClr val="002060"/>
                </a:solidFill>
              </a:rPr>
              <a:t>и с </a:t>
            </a:r>
            <a:r>
              <a:rPr lang="ru-RU" b="1" dirty="0" smtClean="0">
                <a:solidFill>
                  <a:srgbClr val="002060"/>
                </a:solidFill>
              </a:rPr>
              <a:t>1976 - председатель  </a:t>
            </a:r>
            <a:r>
              <a:rPr lang="ru-RU" b="1" dirty="0">
                <a:solidFill>
                  <a:srgbClr val="002060"/>
                </a:solidFill>
              </a:rPr>
              <a:t>правления Сибирского </a:t>
            </a:r>
            <a:r>
              <a:rPr lang="ru-RU" b="1" dirty="0" smtClean="0">
                <a:solidFill>
                  <a:srgbClr val="002060"/>
                </a:solidFill>
              </a:rPr>
              <a:t>отделения Союза Композиторов РСФСР.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02" y="1600200"/>
            <a:ext cx="3228195" cy="45259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6715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КУДРИН Николай Михайлович </a:t>
            </a:r>
            <a:endParaRPr lang="ru-RU" b="1" dirty="0"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916832"/>
            <a:ext cx="4182616" cy="438194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Годы жизни: 1927 – 1997.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Новосибирский композитор, автор таких песен, как «Хлеб всему голова», «Перепелка»,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«</a:t>
            </a:r>
            <a:r>
              <a:rPr lang="ru-RU" sz="2000" b="1" dirty="0" smtClean="0">
                <a:solidFill>
                  <a:srgbClr val="002060"/>
                </a:solidFill>
              </a:rPr>
              <a:t>Деревня моя», «Сапожки русские», «Певуньи России» и др.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Имел звания: «Заслуженный работник культуры РСФСР», «Заслуженный деятель искусств России», лауреат премии мэра Новосибирска «Человек года», «Человек XX века Новосибирской области».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47664" y="3068961"/>
            <a:ext cx="1800200" cy="144016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kudrin_bi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16835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77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7273</TotalTime>
  <Words>2559</Words>
  <Application>Microsoft Office PowerPoint</Application>
  <PresentationFormat>Экран (4:3)</PresentationFormat>
  <Paragraphs>248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 Имя  в  культуре  Новосибирской  области </vt:lpstr>
      <vt:lpstr>        ГАРИН-МИХАЙЛОВСКИЙ    Николай Георгиевич </vt:lpstr>
      <vt:lpstr>КРЯЧКОВ  Андрей Дмитриевич</vt:lpstr>
      <vt:lpstr>КРЯЧКОВ  Андрей Дмитриевич</vt:lpstr>
      <vt:lpstr>КАЦ  Арнольд Михайлович</vt:lpstr>
      <vt:lpstr>МАЛАНИН  Иван Иванович</vt:lpstr>
      <vt:lpstr>ГУЛЯЕВ   Иван Матвеевич</vt:lpstr>
      <vt:lpstr>НОВИКОВ  Андрей Порфирьевич</vt:lpstr>
      <vt:lpstr>КУДРИН Николай Михайлович </vt:lpstr>
      <vt:lpstr>МЕЛЬНИКОВ   Михаил     Никифорович </vt:lpstr>
      <vt:lpstr>ЗАВОЛОКИН  Геннадий Дмитриевич</vt:lpstr>
      <vt:lpstr>МОЧАЛОВ  Вячеслав Викторович</vt:lpstr>
      <vt:lpstr> ГУСЕВ  Владимир Поликарпович  </vt:lpstr>
      <vt:lpstr>ИВАНОВ Александр Васильевич </vt:lpstr>
      <vt:lpstr>ЮДИН  Игорь Викторович </vt:lpstr>
      <vt:lpstr>Бирюля Николай Афанасьевич </vt:lpstr>
      <vt:lpstr>БЕРДЫШЕВ  Анатолий Васильевич </vt:lpstr>
      <vt:lpstr>БАЛАБАНОВ    Александр       Петрович </vt:lpstr>
      <vt:lpstr>КРУПЕНИНА  Лидия Ивановна</vt:lpstr>
      <vt:lpstr>РЕДЛИХ   Вера Павловна</vt:lpstr>
      <vt:lpstr>ПОКИДЧЕНКО  Анна Яковлевна</vt:lpstr>
      <vt:lpstr>ГАРШИНА  Анастасия Васильевна</vt:lpstr>
      <vt:lpstr>БИРЮКОВ  Владлен Егорович</vt:lpstr>
      <vt:lpstr>МЯСНИКОВА   Лидия     Владимировна</vt:lpstr>
      <vt:lpstr>РОМАШКО  Иван Андреевич</vt:lpstr>
      <vt:lpstr>ЕГУДИН  Валерий Григорьевич</vt:lpstr>
      <vt:lpstr>ВОРОЖЦОВА    Татьяна Александровна</vt:lpstr>
      <vt:lpstr>ЧЕБАНОВ  Вениамин Карпович</vt:lpstr>
      <vt:lpstr>ЧЕРНОБРОВЦЕВ       Александр   Сергеевич</vt:lpstr>
      <vt:lpstr>       ЧЕРНОБРОВЦЕВ        Александр Сергеевич</vt:lpstr>
      <vt:lpstr>ОМБЫШ-КУЗНЕЦОВ Михаил Сергеевич</vt:lpstr>
      <vt:lpstr>СТЮАРТ  Елизавета Константиновна </vt:lpstr>
      <vt:lpstr>СОЗИНОВА   Нинель Ильинична</vt:lpstr>
      <vt:lpstr>САМОХИН  Николай Яковлевич</vt:lpstr>
      <vt:lpstr>ЧЕРНЕНОК  Михаил Яковлевич </vt:lpstr>
      <vt:lpstr>МИХЕЕВ  Михаил Петрович </vt:lpstr>
      <vt:lpstr>ЩУКИН  Михаил Николаевич </vt:lpstr>
      <vt:lpstr>ПРАШКЕВИЧ Геннадий Мартович </vt:lpstr>
      <vt:lpstr>ШИЛО                  Ростислав       Александрович </vt:lpstr>
      <vt:lpstr>ЕЛЕПОВ  Борис Степанович </vt:lpstr>
      <vt:lpstr>ТАРАСОВА  Светлана Антоновна </vt:lpstr>
      <vt:lpstr>КАРЕЛИН   Александр      Александрович </vt:lpstr>
      <vt:lpstr>МАРКИН  Виктор Фёдорович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Фёдоровна Гордиевич</dc:creator>
  <cp:lastModifiedBy>Елена Константиновна Мельникова</cp:lastModifiedBy>
  <cp:revision>265</cp:revision>
  <dcterms:created xsi:type="dcterms:W3CDTF">2013-10-25T07:32:46Z</dcterms:created>
  <dcterms:modified xsi:type="dcterms:W3CDTF">2014-11-06T09:13:04Z</dcterms:modified>
</cp:coreProperties>
</file>