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sldIdLst>
    <p:sldId id="256" r:id="rId3"/>
    <p:sldId id="274" r:id="rId4"/>
    <p:sldId id="258" r:id="rId5"/>
    <p:sldId id="277" r:id="rId6"/>
    <p:sldId id="276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5" r:id="rId17"/>
    <p:sldId id="287" r:id="rId18"/>
    <p:sldId id="289" r:id="rId19"/>
    <p:sldId id="300" r:id="rId20"/>
    <p:sldId id="290" r:id="rId21"/>
    <p:sldId id="294" r:id="rId22"/>
    <p:sldId id="296" r:id="rId23"/>
    <p:sldId id="295" r:id="rId24"/>
    <p:sldId id="291" r:id="rId25"/>
    <p:sldId id="299" r:id="rId26"/>
    <p:sldId id="292" r:id="rId27"/>
    <p:sldId id="297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6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2C6CD-4BCB-4FEA-BB77-C07CB0B8784D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897DA-9FBF-47FA-BBF7-BC97B489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7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97DA-9FBF-47FA-BBF7-BC97B489F1F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97DA-9FBF-47FA-BBF7-BC97B489F1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97DA-9FBF-47FA-BBF7-BC97B489F1F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97DA-9FBF-47FA-BBF7-BC97B489F1F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97DA-9FBF-47FA-BBF7-BC97B489F1F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19B7-4CAA-4CC8-A993-944640CF9BB5}" type="datetimeFigureOut">
              <a:rPr lang="ru-RU" smtClean="0"/>
              <a:pPr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ECBF-32BC-4024-B033-8D3318A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8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Профилактика эмоционального состояния.</a:t>
            </a:r>
          </a:p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а\Desktop\2 семинар\защитные механизмы\situaciya-stress-v2_xxl.jpg"/>
          <p:cNvPicPr>
            <a:picLocks noChangeAspect="1" noChangeArrowheads="1"/>
          </p:cNvPicPr>
          <p:nvPr/>
        </p:nvPicPr>
        <p:blipFill>
          <a:blip r:embed="rId2"/>
          <a:srcRect l="8960"/>
          <a:stretch>
            <a:fillRect/>
          </a:stretch>
        </p:blipFill>
        <p:spPr bwMode="auto">
          <a:xfrm>
            <a:off x="337934" y="824587"/>
            <a:ext cx="8377470" cy="51761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1071546"/>
            <a:ext cx="39291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подавление, вытеснение</a:t>
            </a:r>
            <a:r>
              <a:rPr lang="ru-RU" sz="2400" dirty="0"/>
              <a:t> </a:t>
            </a:r>
            <a:r>
              <a:rPr lang="ru-RU" dirty="0"/>
              <a:t>–страх блокируется посредством забывания реального стимула, а также всех объектов, фактов и обстоятельств, ассоциативно связанных с ним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рационализация</a:t>
            </a:r>
            <a:r>
              <a:rPr lang="ru-RU" sz="2400" dirty="0"/>
              <a:t> – произвольное истолкование событий для развития чувства субъективного контроля над любой ситуацией (это объяснимо)</a:t>
            </a:r>
          </a:p>
          <a:p>
            <a:endParaRPr lang="ru-RU" dirty="0"/>
          </a:p>
        </p:txBody>
      </p:sp>
      <p:pic>
        <p:nvPicPr>
          <p:cNvPr id="4098" name="Picture 2" descr="C:\Users\Люба\Desktop\2 семинар\защитные механизмы\Zsh-2.jpg"/>
          <p:cNvPicPr>
            <a:picLocks noChangeAspect="1" noChangeArrowheads="1"/>
          </p:cNvPicPr>
          <p:nvPr/>
        </p:nvPicPr>
        <p:blipFill>
          <a:blip r:embed="rId3"/>
          <a:srcRect l="11693" r="9213"/>
          <a:stretch>
            <a:fillRect/>
          </a:stretch>
        </p:blipFill>
        <p:spPr bwMode="auto">
          <a:xfrm>
            <a:off x="3357554" y="2214554"/>
            <a:ext cx="5606016" cy="45005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071678"/>
            <a:ext cx="292895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Направлена на снятие напряжения,  чтобы избежать дискомфорта. Данный термин стал </a:t>
            </a:r>
            <a:r>
              <a:rPr lang="ru-RU" sz="2000" dirty="0" err="1"/>
              <a:t>общеупотребительным</a:t>
            </a:r>
            <a:r>
              <a:rPr lang="ru-RU" sz="2000" b="1" dirty="0" err="1"/>
              <a:t>Бенжамин</a:t>
            </a:r>
            <a:r>
              <a:rPr lang="ru-RU" sz="2000" b="1" dirty="0"/>
              <a:t> Франклин</a:t>
            </a:r>
            <a:r>
              <a:rPr lang="ru-RU" sz="2000" dirty="0"/>
              <a:t> как-то заметил: </a:t>
            </a:r>
          </a:p>
          <a:p>
            <a:r>
              <a:rPr lang="ru-RU" sz="2000" dirty="0"/>
              <a:t>“Так удобно быть разумным созданием: ведь это дает возможность найти или придумать причину для всего, что ты собираешься сделать”.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ба\Desktop\2 семинар\защитные механизмы\n-emotional-intelligence-large570-500x383@2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56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2714620"/>
            <a:ext cx="38576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компенсация</a:t>
            </a:r>
            <a:r>
              <a:rPr lang="ru-RU" dirty="0"/>
              <a:t> – проявляется в исправлении или нахождении замены своей неполноценности , сознательном преодолении реальных и воображаемых недостатков (зато  я, все равно  я, когда-нибудь  я).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9589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Механизмы психологических защит  у психологов должны быть более зрелыми и менее интенсивными, чем у других людей. Однако и они могут давать сбой. Тем более что профессия психолога относится к группе профессий «Человек-Человек», наиболее склонной к </a:t>
            </a:r>
            <a:r>
              <a:rPr lang="ru-RU" sz="2000" b="1" dirty="0"/>
              <a:t>эмоциональному выгоранию</a:t>
            </a:r>
            <a:r>
              <a:rPr lang="ru-RU" dirty="0"/>
              <a:t>, которое многие исследователи также относят к форме психологической защиты. Своего рода это </a:t>
            </a:r>
            <a:r>
              <a:rPr lang="ru-RU" b="1" u="sng" dirty="0"/>
              <a:t>психологическая размолвка человека с работой </a:t>
            </a:r>
            <a:r>
              <a:rPr lang="ru-RU" dirty="0"/>
              <a:t>в ответ на продолжительный стресс, фрустрацию или разочарование.</a:t>
            </a:r>
          </a:p>
        </p:txBody>
      </p:sp>
      <p:pic>
        <p:nvPicPr>
          <p:cNvPr id="7171" name="Picture 3" descr="C:\Users\Люба\Desktop\2 семинар\выгорание\Рисунок1.jpg"/>
          <p:cNvPicPr>
            <a:picLocks noChangeAspect="1" noChangeArrowheads="1"/>
          </p:cNvPicPr>
          <p:nvPr/>
        </p:nvPicPr>
        <p:blipFill>
          <a:blip r:embed="rId2"/>
          <a:srcRect r="393" b="3516"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Люба\Desktop\2 семинар\выгорание\0005-005-Emotsionalnoe-vygor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Люба\Desktop\2 семинар\выгорание\2015070918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429024" cy="2922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4357694"/>
            <a:ext cx="8643998" cy="264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2</a:t>
            </a:r>
            <a:r>
              <a:rPr lang="ru-RU" b="1" dirty="0"/>
              <a:t>. Симптом «эмоциональной отстраненности».</a:t>
            </a:r>
            <a:r>
              <a:rPr lang="ru-RU" dirty="0"/>
              <a:t> </a:t>
            </a:r>
            <a:r>
              <a:rPr lang="ru-RU" u="sng" dirty="0"/>
              <a:t>Личность почти полностью исключает эмоции из сферы профессиональной деятельности. Ее почти ничто не волнует, не вызывает эмоционального отклика – ни позитивные обстоятельства, ни отрицательные</a:t>
            </a:r>
            <a:r>
              <a:rPr lang="ru-RU" dirty="0"/>
              <a:t>. Человек  начинает работать как робот. В других сферах живет полнокровными эмоциями. </a:t>
            </a:r>
            <a:r>
              <a:rPr lang="ru-RU" u="sng" dirty="0"/>
              <a:t>Особенно опасна демонстративная форма эмоциональной отстраненности, когда профессионал всем своим видом показывает «наплевать на вас».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785794"/>
            <a:ext cx="5357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литературе по данной проблеме указываются </a:t>
            </a:r>
            <a:r>
              <a:rPr lang="ru-RU" b="1" dirty="0"/>
              <a:t>следующие симптомы эмоционального выгорания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</a:t>
            </a:r>
            <a:r>
              <a:rPr lang="ru-RU" b="1" dirty="0"/>
              <a:t>. Симптом «эмоционального дефицита».</a:t>
            </a:r>
            <a:r>
              <a:rPr lang="ru-RU" dirty="0"/>
              <a:t> </a:t>
            </a:r>
            <a:r>
              <a:rPr lang="ru-RU" u="sng" dirty="0"/>
              <a:t>К профессионалу приходит  ощущение, что эмоционально он уже не может помогать субъектам своей деятельности.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143248"/>
            <a:ext cx="8643998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в состоянии войти в их положение, соучаствовать и сопереживать. </a:t>
            </a:r>
            <a:r>
              <a:rPr lang="ru-RU" b="1" dirty="0"/>
              <a:t>Постепенно симптом усиливается и приобретает более осложненную форму:</a:t>
            </a:r>
            <a:r>
              <a:rPr lang="ru-RU" dirty="0"/>
              <a:t> все реже проявляются положительные эмоции и все чаще - отрицательные. Резкость, грубость, раздражительность, обиды, капризы дополняют симптом.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r>
              <a:rPr lang="ru-RU" b="1" dirty="0"/>
              <a:t>. Симптом «личностной отстраненности, или деперсонализации».</a:t>
            </a:r>
            <a:r>
              <a:rPr lang="ru-RU" dirty="0"/>
              <a:t> Проявляется в широком диапазоне умонастроений и поступков профессионала в процессе общения. Прежде всего, отмечается полная или частичная утрата интереса к человеку. Он воспринимается как неодушевленный предмет, как объект для манипуляций – с ним приходится что-то делать. Объект тяготит своими проблемами, потребностями, неприятно его присутствие, сам факт его существования. Метастазы «выгорания» проникают в установки, принципы и систему ценностей личности. </a:t>
            </a:r>
            <a:r>
              <a:rPr lang="ru-RU" b="1" dirty="0"/>
              <a:t>В наиболее тяжелых формах «выгорания» личность рьяно защищает свою антигуманистическую философию «ненавижу», «презираю», «взять бы автомат и всех..»</a:t>
            </a:r>
            <a:endParaRPr lang="ru-RU" dirty="0"/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b="1" dirty="0"/>
              <a:t>Симптом «психосоматических и </a:t>
            </a:r>
            <a:r>
              <a:rPr lang="ru-RU" b="1" dirty="0" err="1"/>
              <a:t>психовегетативных</a:t>
            </a:r>
            <a:r>
              <a:rPr lang="ru-RU" b="1" dirty="0"/>
              <a:t> нарушений».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3010" name="Picture 2" descr="C:\Users\Люба\Desktop\2 семинар\выгорание\work-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3468316" cy="28026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929066"/>
            <a:ext cx="55721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Проявляется на уровне физического и психического самочувствия. </a:t>
            </a:r>
            <a:r>
              <a:rPr lang="ru-RU" b="1" dirty="0"/>
              <a:t>Переход реакций с уровня эмоций на уровень </a:t>
            </a:r>
            <a:r>
              <a:rPr lang="ru-RU" b="1" dirty="0" err="1"/>
              <a:t>психосоматики</a:t>
            </a:r>
            <a:r>
              <a:rPr lang="ru-RU" b="1" dirty="0"/>
              <a:t> свидетельствует о том, что эмоциональная защита – «выгорание» – самостоятельно уже не справляется с нагрузками</a:t>
            </a:r>
            <a:r>
              <a:rPr lang="ru-RU" dirty="0"/>
              <a:t>, и энергия эмоций перераспределяется между другими подсистемами индивида. Таким способом организм спасает себя от разрушительной мощи эмоциональной энергии.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Люба\Desktop\2 семинар\выгорание\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Люба\Desktop\2 семинар\выгорание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2643182"/>
            <a:ext cx="4643438" cy="4391036"/>
          </a:xfrm>
        </p:spPr>
        <p:txBody>
          <a:bodyPr>
            <a:normAutofit/>
          </a:bodyPr>
          <a:lstStyle/>
          <a:p>
            <a:r>
              <a:rPr lang="ru-RU" sz="1800" b="1" dirty="0"/>
              <a:t>Организационные меры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dirty="0"/>
              <a:t>1) систематическое регулярное повышение квалификации специалистов (тренинги, семинары ).</a:t>
            </a:r>
          </a:p>
          <a:p>
            <a:r>
              <a:rPr lang="ru-RU" sz="1600" dirty="0"/>
              <a:t>2) обучение приемам снятия эмоционального напряжения,</a:t>
            </a:r>
          </a:p>
          <a:p>
            <a:r>
              <a:rPr lang="ru-RU" sz="1600" dirty="0"/>
              <a:t>3) психологический комфорт работы группы, атмосфера поддержки и взаимопонимания в</a:t>
            </a:r>
          </a:p>
          <a:p>
            <a:r>
              <a:rPr lang="ru-RU" sz="1600" dirty="0"/>
              <a:t>4) коррекция предвестников феномена «выгорания» если вы почувствовали первые признаки. советуем не ждать, сами они точно не исчезнут. </a:t>
            </a:r>
          </a:p>
          <a:p>
            <a:r>
              <a:rPr lang="ru-RU" sz="1600" dirty="0"/>
              <a:t>5) комфортные условия работы, обеспечение достаточными справочными материалами, пособиями, методическим материалом в помощь и поддержку специалистам.</a:t>
            </a:r>
          </a:p>
          <a:p>
            <a:endParaRPr lang="ru-RU" sz="1600" dirty="0"/>
          </a:p>
        </p:txBody>
      </p:sp>
      <p:pic>
        <p:nvPicPr>
          <p:cNvPr id="48130" name="Picture 2" descr="C:\Users\Люба\Desktop\2 семинар\выгорание\img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781" y="3143248"/>
            <a:ext cx="4405375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928670"/>
            <a:ext cx="87154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Профилактика синдрома эмоционального выгорания</a:t>
            </a:r>
            <a:r>
              <a:rPr lang="ru-RU" dirty="0"/>
              <a:t>:</a:t>
            </a:r>
          </a:p>
          <a:p>
            <a:r>
              <a:rPr lang="ru-RU" dirty="0"/>
              <a:t>Максимальная психологическая грамотность консультантов в вопросах, связанных с феноменом «выгорания». </a:t>
            </a:r>
          </a:p>
          <a:p>
            <a:r>
              <a:rPr lang="ru-RU" dirty="0"/>
              <a:t>Личная психотерапия, участие в </a:t>
            </a:r>
            <a:r>
              <a:rPr lang="ru-RU" dirty="0" err="1"/>
              <a:t>супервизионных</a:t>
            </a:r>
            <a:r>
              <a:rPr lang="ru-RU" dirty="0"/>
              <a:t> группах</a:t>
            </a:r>
            <a:r>
              <a:rPr lang="ru-RU" b="1" dirty="0"/>
              <a:t>, </a:t>
            </a:r>
            <a:r>
              <a:rPr lang="ru-RU" dirty="0"/>
              <a:t>умножение знаний и совершенствования навыков в ходе систематических тренингов по типу </a:t>
            </a:r>
            <a:r>
              <a:rPr lang="ru-RU" dirty="0" err="1"/>
              <a:t>балинтовских</a:t>
            </a:r>
            <a:r>
              <a:rPr lang="ru-RU" dirty="0"/>
              <a:t> или Т групп (</a:t>
            </a:r>
            <a:r>
              <a:rPr lang="ru-RU" dirty="0" err="1"/>
              <a:t>групп</a:t>
            </a:r>
            <a:r>
              <a:rPr lang="ru-RU" dirty="0"/>
              <a:t> тренинга умений)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642910" y="857232"/>
            <a:ext cx="4429156" cy="5572164"/>
          </a:xfrm>
        </p:spPr>
        <p:txBody>
          <a:bodyPr>
            <a:noAutofit/>
          </a:bodyPr>
          <a:lstStyle/>
          <a:p>
            <a:r>
              <a:rPr lang="ru-RU" sz="1800" dirty="0"/>
              <a:t>Всем известный барон </a:t>
            </a:r>
            <a:r>
              <a:rPr lang="ru-RU" sz="1800" dirty="0" err="1"/>
              <a:t>Мюнхаузен</a:t>
            </a:r>
            <a:r>
              <a:rPr lang="ru-RU" sz="1800" dirty="0"/>
              <a:t> образно  демонстрирует  нам «результативную» </a:t>
            </a:r>
            <a:r>
              <a:rPr lang="ru-RU" sz="1800" dirty="0" err="1"/>
              <a:t>самоподдержку</a:t>
            </a:r>
            <a:r>
              <a:rPr lang="ru-RU" sz="1800" dirty="0"/>
              <a:t>: упав в болото и утопая в грязи, он быстро осознает опасность близкой кончины, но не теряется. Благодаря «удивительной силе своих рук» он хватается за косичку парика, изо всех сил дергает вверх и без большого труда вытаскивает из болота и себя, и своего коня, которого крепко сжал обеими ногами, как щипцами.* Вы правы, это – гротеск, литературная фантазия-абсурд, однако с большим смыслом, призывающая человека в сложных обстоятельствах «включить голову» и положиться на свои силы. Ведь </a:t>
            </a:r>
            <a:r>
              <a:rPr lang="ru-RU" sz="1800" dirty="0" err="1"/>
              <a:t>самоподдержка</a:t>
            </a:r>
            <a:r>
              <a:rPr lang="ru-RU" sz="1800" dirty="0"/>
              <a:t> – это наша способность полагаться на себя и делать то, что мы уже делаем, одобряя и поощряя себя в этом действии.</a:t>
            </a:r>
          </a:p>
        </p:txBody>
      </p:sp>
      <p:pic>
        <p:nvPicPr>
          <p:cNvPr id="1028" name="Picture 4" descr="C:\Users\Люба\Desktop\1 семинар\811317_60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71612"/>
            <a:ext cx="3652188" cy="4403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3214710" cy="557216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Во-первых, это воздействие человека на самого себя с помощью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самоодобряющих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вдохновляющих слов.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Во-вторых, управление мышечным тонусом и дыханием. Достигается всевозможными техниками и медитациями на заземление. Суть их сводится к тому, чтобы уйти из головы в область тела, осознать и почувствовать свое присутствие в нём «здесь и сейчас» я вижу, слышу, ощущаю, а также восстановить способность стоять на своих ногах, почувствовать опору, корни.</a:t>
            </a:r>
          </a:p>
        </p:txBody>
      </p:sp>
      <p:pic>
        <p:nvPicPr>
          <p:cNvPr id="46082" name="Picture 2" descr="C:\Users\Люба\Desktop\1 семинар\заземл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844925" y="1676400"/>
            <a:ext cx="45720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071546"/>
            <a:ext cx="914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Управление своим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психоэмоциональным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состоянием включает разные способы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Люба\Desktop\2 семинар\выгорание\pO0EEXgY8I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786586" cy="678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3857628"/>
            <a:ext cx="7072362" cy="178595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поддерживать хорошую физическую форму, использовать тайм-ауты, профессионально развиваться и совершенствоваться; уходить от ненужной конкуренции; делиться своими чувствами с окружающими.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забывайте: работа - всего лишь часть жизни, которую нужно провести в радости и гармонии с самим собой. Перестаньте искать в работе счастье или спасение. Она — не убежище, а деятельность, которая хороша сама по себе</a:t>
            </a:r>
            <a:r>
              <a:rPr lang="ru-RU" sz="2000" b="1" i="1" dirty="0"/>
              <a:t>.</a:t>
            </a:r>
            <a:endParaRPr lang="ru-RU" sz="2000" b="1" dirty="0"/>
          </a:p>
        </p:txBody>
      </p:sp>
      <p:pic>
        <p:nvPicPr>
          <p:cNvPr id="47106" name="Picture 2" descr="C:\Users\Люба\Desktop\2 семинар\выгорание\01725eee85ead36dc822ea5a7437644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857232"/>
            <a:ext cx="6811923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5983443" cy="414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357918" y="4500570"/>
            <a:ext cx="27860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Музыкотерапия – это лечение музыкальным переживанием. </a:t>
            </a:r>
          </a:p>
          <a:p>
            <a:r>
              <a:rPr lang="ru-RU" sz="2000" dirty="0"/>
              <a:t>В.Ю. </a:t>
            </a:r>
            <a:r>
              <a:rPr lang="ru-RU" sz="2000" dirty="0" err="1"/>
              <a:t>Завьялов</a:t>
            </a:r>
            <a:r>
              <a:rPr lang="ru-RU" sz="2000" dirty="0"/>
              <a:t>, 1995 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6500858" cy="928694"/>
          </a:xfrm>
        </p:spPr>
        <p:txBody>
          <a:bodyPr>
            <a:normAutofit/>
          </a:bodyPr>
          <a:lstStyle/>
          <a:p>
            <a:r>
              <a:rPr lang="ru-RU" sz="2000" b="1" dirty="0"/>
              <a:t>К способам заземления можно отнести и такой прекрасный метод, как музыкотерапия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000108"/>
            <a:ext cx="49292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Классификация видов МТ в зависимости от решаемых задач (по Швабе):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b="1" dirty="0"/>
              <a:t>Реактивная</a:t>
            </a:r>
            <a:r>
              <a:rPr lang="ru-RU" dirty="0"/>
              <a:t> – создать условия для интенсивного проживания тяжёлых  отрицательных эмоций. </a:t>
            </a:r>
          </a:p>
          <a:p>
            <a:pPr>
              <a:lnSpc>
                <a:spcPct val="80000"/>
              </a:lnSpc>
              <a:defRPr/>
            </a:pP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Седативная</a:t>
            </a:r>
            <a:r>
              <a:rPr lang="ru-RU" dirty="0"/>
              <a:t> - Успокоение, расслабление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Снижение уровня тревоги, улучшение сна, стабилизация уровня  артериального давления, анальгезирующий эффект</a:t>
            </a:r>
          </a:p>
          <a:p>
            <a:pPr>
              <a:lnSpc>
                <a:spcPct val="80000"/>
              </a:lnSpc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Психостимулирующая</a:t>
            </a:r>
            <a:r>
              <a:rPr lang="ru-RU" dirty="0"/>
              <a:t> - выведение систем организма на оптимальный уровень функционирования (функциональная музыка). Уменьшается период «врабатывания», улучшается производительность труда.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Снижение утомления от монотонной работы.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85794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/>
              <a:t>Принципы подбора музыки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8581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Музыка должна быть в обработке (классика)  или инструментальной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(Музыка должна соответствовать или входить в контраст с актуальным состоянием)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 Музыка должна быть малоизвестной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000" b="1" dirty="0"/>
              <a:t>Программа музыкальной релаксации: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Продолжительность звучания 15-20 минут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Структура  - (захват внимания 2-4 минуты, основная часть 10-12 минут, выход 3-4 минуты)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Люба\Desktop\2 семинар\выгорание\1429024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77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Люба\Desktop\2 семинар\выгорание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20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2000" algn="l"/>
              </a:tabLst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20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2000" algn="l"/>
              </a:tabLst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3757610" cy="532449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Психологическая защита </a:t>
            </a:r>
            <a:r>
              <a:rPr lang="ru-RU" dirty="0"/>
              <a:t>– это естественное противостояние человека окружающей среде. Она бессознательно предохраняет его от эмоциональной перегрузки. Все разнообразные техники сводятся к единой функции: «Что бы ни делать, как бы ни делать, лишь бы достичь комфортного состояния безопасности».</a:t>
            </a:r>
          </a:p>
        </p:txBody>
      </p:sp>
      <p:pic>
        <p:nvPicPr>
          <p:cNvPr id="2050" name="Picture 2" descr="C:\Users\Люба\Desktop\1 семинар\защитные механизмы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90450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59877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928926" y="214290"/>
            <a:ext cx="55721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Впервые понятие «защита» использовано З. Фрейдом. Как указывал основатель психоанализа, основная проблема человеческого существования заключается в том, чтобы справиться со страхом и тревогой, которые возникают в самых разных ситуациях.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5286388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Включаясь в психотравмирующей ситуации, защитные механизмы выступают в роли своеобразных барьеров на пути продвижения информации, в результате чего данная информация перерабатывается -  либо игнорируется, либо искажается, либо фальсифицируется.</a:t>
            </a:r>
            <a:endParaRPr lang="ru-RU" sz="2000" dirty="0"/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\Desktop\3 семинар\защитные механизмы\11077_html_7692f7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6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714356"/>
            <a:ext cx="4143404" cy="6000768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отрицание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это стремление избежать новой информации, проявляется в игнорировании потенциально тревожной информации, уклонении от нее. Отказ признавать существование чего-то нежелательного. (Этого не может быть, мне это незнакомо). Внимание блокируется на стадии восприятия; отрицание связано со страхом и стыдом (не видел, не слышал</a:t>
            </a:r>
            <a:r>
              <a:rPr lang="ru-RU" sz="2600" dirty="0"/>
              <a:t>)</a:t>
            </a:r>
          </a:p>
        </p:txBody>
      </p:sp>
      <p:pic>
        <p:nvPicPr>
          <p:cNvPr id="1027" name="Picture 3" descr="C:\Users\Люба\Desktop\1 семинар\защитные механизмы\6a00d8341bfb1653ef01774297ce00970d-800w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715504" cy="2494032"/>
          </a:xfrm>
          <a:prstGeom prst="rect">
            <a:avLst/>
          </a:prstGeom>
          <a:noFill/>
        </p:spPr>
      </p:pic>
      <p:pic>
        <p:nvPicPr>
          <p:cNvPr id="1028" name="Picture 4" descr="C:\Users\Люба\Desktop\3 семинар\защитные механизмы\primitivnyj-mekhanizm-zashchity-otrica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429000"/>
            <a:ext cx="3357554" cy="2611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357298"/>
            <a:ext cx="2743200" cy="271464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замещение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индивид снимает напряжение, обращая гнев и агрессию на более слабый</a:t>
            </a:r>
          </a:p>
        </p:txBody>
      </p:sp>
      <p:pic>
        <p:nvPicPr>
          <p:cNvPr id="4098" name="Picture 2" descr="C:\Users\Люба\Desktop\3 семинар\защитные механизмы\Zaschitnoe_poved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57298"/>
            <a:ext cx="5214953" cy="21522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3929066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одушевленный или неодушевленный объект (вот кто во всём виноват!!!);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072063" y="785813"/>
            <a:ext cx="4071937" cy="28575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Проекция</a:t>
            </a:r>
            <a:r>
              <a:rPr lang="ru-RU" dirty="0"/>
              <a:t> – бессознательный перенос неприемлемых собственных чувств, мыслей, мотивов, желаний и стремлений на других (все люди порочны).</a:t>
            </a:r>
          </a:p>
        </p:txBody>
      </p:sp>
      <p:pic>
        <p:nvPicPr>
          <p:cNvPr id="1027" name="Picture 3" descr="C:\Users\Люба\Desktop\2 семинар\защитные механизмы\bioener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71942"/>
            <a:ext cx="4714908" cy="2624632"/>
          </a:xfrm>
          <a:prstGeom prst="rect">
            <a:avLst/>
          </a:prstGeom>
          <a:noFill/>
        </p:spPr>
      </p:pic>
      <p:pic>
        <p:nvPicPr>
          <p:cNvPr id="1029" name="Picture 5" descr="C:\Users\Люба\Desktop\2 семинар\защитные механизмы\4c36f8d5de57bca89c3322171170f6f0_cropped_680x580_watermark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3768941" cy="321468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4000504"/>
            <a:ext cx="4500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 поводу этого механизма психологической защиты датский философ Кьеркегор писал: «То, что </a:t>
            </a:r>
            <a:r>
              <a:rPr lang="ru-RU" sz="2400" dirty="0" err="1"/>
              <a:t>Йоганн</a:t>
            </a:r>
            <a:r>
              <a:rPr lang="ru-RU" sz="2400" dirty="0"/>
              <a:t> говорит о </a:t>
            </a:r>
            <a:r>
              <a:rPr lang="ru-RU" sz="2400" dirty="0" err="1"/>
              <a:t>Иоахиме</a:t>
            </a:r>
            <a:r>
              <a:rPr lang="ru-RU" sz="2400" dirty="0"/>
              <a:t>, говорит нам больше о </a:t>
            </a:r>
            <a:r>
              <a:rPr lang="ru-RU" sz="2400" dirty="0" err="1"/>
              <a:t>Йоганне</a:t>
            </a:r>
            <a:r>
              <a:rPr lang="ru-RU" sz="2400" dirty="0"/>
              <a:t>, чем о </a:t>
            </a:r>
            <a:r>
              <a:rPr lang="ru-RU" sz="2400" dirty="0" err="1"/>
              <a:t>Иоахиме</a:t>
            </a:r>
            <a:r>
              <a:rPr lang="ru-RU" sz="2400" dirty="0"/>
              <a:t>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\Desktop\2 семинар\защитные механизмы\350588_psihologicheskaya-zasch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4230083" cy="45100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3116"/>
            <a:ext cx="46434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При регрессии поведение и высказывания человека отражают его возвращение на более раннюю стадию возрастного развития, где есть надежда обрести утраченное чувство безопасности и комфорта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857232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регрессия</a:t>
            </a:r>
            <a:r>
              <a:rPr lang="ru-RU" sz="2800" dirty="0"/>
              <a:t> – возвращение к более незрелым паттернам поведения (</a:t>
            </a:r>
            <a:r>
              <a:rPr lang="ru-RU" sz="2800" b="1" dirty="0"/>
              <a:t>вы обязаны мне помочь!</a:t>
            </a:r>
            <a:r>
              <a:rPr lang="ru-RU" sz="2800" dirty="0"/>
              <a:t>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1258</Words>
  <Application>Microsoft Office PowerPoint</Application>
  <PresentationFormat>Экран (4:3)</PresentationFormat>
  <Paragraphs>86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Советник директора по воспитанию</cp:lastModifiedBy>
  <cp:revision>141</cp:revision>
  <dcterms:created xsi:type="dcterms:W3CDTF">2010-11-29T08:33:09Z</dcterms:created>
  <dcterms:modified xsi:type="dcterms:W3CDTF">2026-03-18T02:09:07Z</dcterms:modified>
</cp:coreProperties>
</file>